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image27.jpg" ContentType="image/jpg"/>
  <Override PartName="/ppt/notesSlides/notesSlide20.xml" ContentType="application/vnd.openxmlformats-officedocument.presentationml.notesSlide+xml"/>
  <Override PartName="/ppt/media/image28.jpg" ContentType="image/jpg"/>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59"/>
  </p:notesMasterIdLst>
  <p:sldIdLst>
    <p:sldId id="256" r:id="rId6"/>
    <p:sldId id="306" r:id="rId7"/>
    <p:sldId id="257" r:id="rId8"/>
    <p:sldId id="265" r:id="rId9"/>
    <p:sldId id="307"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311" r:id="rId28"/>
    <p:sldId id="309" r:id="rId29"/>
    <p:sldId id="258" r:id="rId30"/>
    <p:sldId id="264" r:id="rId31"/>
    <p:sldId id="298" r:id="rId32"/>
    <p:sldId id="299" r:id="rId33"/>
    <p:sldId id="300" r:id="rId34"/>
    <p:sldId id="301" r:id="rId35"/>
    <p:sldId id="302" r:id="rId36"/>
    <p:sldId id="312" r:id="rId37"/>
    <p:sldId id="310" r:id="rId38"/>
    <p:sldId id="262" r:id="rId39"/>
    <p:sldId id="308" r:id="rId40"/>
    <p:sldId id="263"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305" r:id="rId57"/>
    <p:sldId id="304"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BD4"/>
    <a:srgbClr val="DB2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3447" autoAdjust="0"/>
  </p:normalViewPr>
  <p:slideViewPr>
    <p:cSldViewPr snapToGrid="0">
      <p:cViewPr varScale="1">
        <p:scale>
          <a:sx n="103" d="100"/>
          <a:sy n="103" d="100"/>
        </p:scale>
        <p:origin x="942"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0F5DFA-FBB5-4CB5-92BF-618874C093EF}" type="datetimeFigureOut">
              <a:rPr lang="en-US" smtClean="0"/>
              <a:t>9/10/2026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1AD549-CE01-4203-981C-631035F89330}" type="slidenum">
              <a:rPr lang="en-US" smtClean="0"/>
              <a:t>‹#›</a:t>
            </a:fld>
            <a:endParaRPr lang="en-US"/>
          </a:p>
        </p:txBody>
      </p:sp>
    </p:spTree>
    <p:extLst>
      <p:ext uri="{BB962C8B-B14F-4D97-AF65-F5344CB8AC3E}">
        <p14:creationId xmlns:p14="http://schemas.microsoft.com/office/powerpoint/2010/main" val="1167882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8aca7d49db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8aca7d49d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f86838468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f8683846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ef603673a8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ef603673a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8aca7d49db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8aca7d49d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8aca7d49db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8aca7d49d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8aca7d49db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8aca7d49d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ef603673a8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ef603673a8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8aca7d49db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8aca7d49d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1AD549-CE01-4203-981C-631035F89330}" type="slidenum">
              <a:rPr lang="en-US" smtClean="0"/>
              <a:t>24</a:t>
            </a:fld>
            <a:endParaRPr lang="en-US"/>
          </a:p>
        </p:txBody>
      </p:sp>
    </p:spTree>
    <p:extLst>
      <p:ext uri="{BB962C8B-B14F-4D97-AF65-F5344CB8AC3E}">
        <p14:creationId xmlns:p14="http://schemas.microsoft.com/office/powerpoint/2010/main" val="2342886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8aca7d49db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8aca7d49db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8aca7d49db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8aca7d49d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8aca7d49db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8aca7d49db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ef603673a8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ef603673a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8aca7d49db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8aca7d49d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8aca7d49d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8aca7d49d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8aca7d49d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8aca7d49d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8aca7d49db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8aca7d49db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3CAB-F0DC-BA25-4C94-AEDA8751B2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7CE747-2B87-6FAE-2302-9D4A3137E1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995FB3-2013-1B5B-49AA-5EB28B04E3FB}"/>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5" name="Footer Placeholder 4">
            <a:extLst>
              <a:ext uri="{FF2B5EF4-FFF2-40B4-BE49-F238E27FC236}">
                <a16:creationId xmlns:a16="http://schemas.microsoft.com/office/drawing/2014/main" id="{F84F2068-8B01-F58E-5184-995456AB2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89341E-612F-1629-4911-5F15F0E0DF0C}"/>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307267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08B43-CBD4-E525-8203-FA0C808D23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8ECEA5-D83A-B1E7-71AB-109289D3D1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05617-F3AE-F5A0-A803-9E3F3AF7DA32}"/>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5" name="Footer Placeholder 4">
            <a:extLst>
              <a:ext uri="{FF2B5EF4-FFF2-40B4-BE49-F238E27FC236}">
                <a16:creationId xmlns:a16="http://schemas.microsoft.com/office/drawing/2014/main" id="{9E3B6AA1-8858-791F-08CC-FE244A6F76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16DBE-CF0F-0E81-676A-A50ADF98A9E0}"/>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940021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FC7A9A-E536-18FA-F9A2-74FA4D5209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935B2E-1DC4-9861-9CD1-CBC34D95BF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EC2249-AF10-EDFB-D332-E28198547C4D}"/>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5" name="Footer Placeholder 4">
            <a:extLst>
              <a:ext uri="{FF2B5EF4-FFF2-40B4-BE49-F238E27FC236}">
                <a16:creationId xmlns:a16="http://schemas.microsoft.com/office/drawing/2014/main" id="{D0C4BC5E-D380-EE17-AFDE-71B81ACB8A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A203B6-C196-F907-73B8-9A848E53F548}"/>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1409342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027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83799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70633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15050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49714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52155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77665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41883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F65A-F504-F01D-13A8-4D5E1D31D6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459C17-FD7D-70E0-431F-0EB4EA8D31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F3ECA-BC56-B953-3787-8F9BA2018122}"/>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5" name="Footer Placeholder 4">
            <a:extLst>
              <a:ext uri="{FF2B5EF4-FFF2-40B4-BE49-F238E27FC236}">
                <a16:creationId xmlns:a16="http://schemas.microsoft.com/office/drawing/2014/main" id="{B9FF4DF5-9436-8BCA-72DC-08D950A6CC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79747A-C696-0BD9-B06B-8E055B71A03F}"/>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1226899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84941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09386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0085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23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1DC20-8D53-0A71-E590-EC8359CF4D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E44CD5-EEB0-92B1-5FEB-BA240301B6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C0B1CF-E332-1851-E3F1-EB7E3A78D7CA}"/>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5" name="Footer Placeholder 4">
            <a:extLst>
              <a:ext uri="{FF2B5EF4-FFF2-40B4-BE49-F238E27FC236}">
                <a16:creationId xmlns:a16="http://schemas.microsoft.com/office/drawing/2014/main" id="{FFAF0522-D836-1E12-52C3-BC7597AF8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B20ED7-E725-86E5-C4BA-DF096AF9ED19}"/>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2433256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14C4-167E-9BBD-B09A-5F82A07EFE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2BC020-F4FA-8C91-08AC-C922792AB0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8A1A43-6E98-6417-5D33-9172422412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FD52CF-2A03-087C-08E0-38B3DE874ACF}"/>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6" name="Footer Placeholder 5">
            <a:extLst>
              <a:ext uri="{FF2B5EF4-FFF2-40B4-BE49-F238E27FC236}">
                <a16:creationId xmlns:a16="http://schemas.microsoft.com/office/drawing/2014/main" id="{47F30D79-9525-E3BF-5933-447BCE09F3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21B71E-762E-E46D-BC27-DFB373338EA0}"/>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1746847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7A026-5A47-91BA-CB30-588B4F9902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0D4980-AE4B-4C7C-11D1-0B2C5A26FA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66ED64-6657-F47B-0C19-76333277B4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6F549D-ACF0-9072-7C80-94CBA12086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418878-2A8C-12E3-423D-67E9D5ED73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59E292-7883-53CB-C45B-A44FC82B9D3F}"/>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8" name="Footer Placeholder 7">
            <a:extLst>
              <a:ext uri="{FF2B5EF4-FFF2-40B4-BE49-F238E27FC236}">
                <a16:creationId xmlns:a16="http://schemas.microsoft.com/office/drawing/2014/main" id="{732CFABD-206A-1E15-801E-CD2973E9F2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FBA50D-EFD5-13A8-DE9A-22C9E24AB8EE}"/>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262347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750FB-FF07-4124-C46D-9A04DCE5E7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71C2ED-8AD7-4603-9907-9AC3CA0B40B0}"/>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4" name="Footer Placeholder 3">
            <a:extLst>
              <a:ext uri="{FF2B5EF4-FFF2-40B4-BE49-F238E27FC236}">
                <a16:creationId xmlns:a16="http://schemas.microsoft.com/office/drawing/2014/main" id="{894E291C-51A8-EC44-E7AF-E7A0E2CE43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194E6E-F82E-8961-57E9-E039FD51FE99}"/>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2642966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BABAD3-6679-E467-FFD1-52CAD0B10D5A}"/>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3" name="Footer Placeholder 2">
            <a:extLst>
              <a:ext uri="{FF2B5EF4-FFF2-40B4-BE49-F238E27FC236}">
                <a16:creationId xmlns:a16="http://schemas.microsoft.com/office/drawing/2014/main" id="{D6A0A353-5D78-ED0E-6264-4D588C7173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9C2F46-E749-E0D0-6DF9-4BD468A52A6D}"/>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3415662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D0548-BDCA-A53E-0112-974B7C079C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D29374-9AEB-4C7E-D3B9-B51A9377A8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447553-EFD9-0029-772E-69934296C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57E8C7-1E23-A2D9-7540-9AFF8DCECB25}"/>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6" name="Footer Placeholder 5">
            <a:extLst>
              <a:ext uri="{FF2B5EF4-FFF2-40B4-BE49-F238E27FC236}">
                <a16:creationId xmlns:a16="http://schemas.microsoft.com/office/drawing/2014/main" id="{05F32384-99C0-C12F-4F67-516B5B97B8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1C381-4F96-3E03-4458-41D77CB7114C}"/>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370462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F9970-867D-AC98-EB95-87460F6420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160D49-F271-B09F-742C-782DCD0CD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DB1959-45C0-CA6A-51DA-0FFEDEE4D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1C2889-26D3-DF15-6D7A-027ECC9AD593}"/>
              </a:ext>
            </a:extLst>
          </p:cNvPr>
          <p:cNvSpPr>
            <a:spLocks noGrp="1"/>
          </p:cNvSpPr>
          <p:nvPr>
            <p:ph type="dt" sz="half" idx="10"/>
          </p:nvPr>
        </p:nvSpPr>
        <p:spPr/>
        <p:txBody>
          <a:bodyPr/>
          <a:lstStyle/>
          <a:p>
            <a:fld id="{CF99DB9A-AE25-485D-9C1A-97C0507CE521}" type="datetimeFigureOut">
              <a:rPr lang="en-US" smtClean="0"/>
              <a:t>9/10/2026</a:t>
            </a:fld>
            <a:endParaRPr lang="en-US"/>
          </a:p>
        </p:txBody>
      </p:sp>
      <p:sp>
        <p:nvSpPr>
          <p:cNvPr id="6" name="Footer Placeholder 5">
            <a:extLst>
              <a:ext uri="{FF2B5EF4-FFF2-40B4-BE49-F238E27FC236}">
                <a16:creationId xmlns:a16="http://schemas.microsoft.com/office/drawing/2014/main" id="{4E608E9C-1918-AFB1-8DB9-1507D591C0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18E0F1-87E8-AE87-70DF-394594323C66}"/>
              </a:ext>
            </a:extLst>
          </p:cNvPr>
          <p:cNvSpPr>
            <a:spLocks noGrp="1"/>
          </p:cNvSpPr>
          <p:nvPr>
            <p:ph type="sldNum" sz="quarter" idx="12"/>
          </p:nvPr>
        </p:nvSpPr>
        <p:spPr/>
        <p:txBody>
          <a:bodyPr/>
          <a:lstStyle/>
          <a:p>
            <a:fld id="{BB7D6D78-C7D4-45F6-B382-6B3378C99F9B}" type="slidenum">
              <a:rPr lang="en-US" smtClean="0"/>
              <a:t>‹#›</a:t>
            </a:fld>
            <a:endParaRPr lang="en-US"/>
          </a:p>
        </p:txBody>
      </p:sp>
    </p:spTree>
    <p:extLst>
      <p:ext uri="{BB962C8B-B14F-4D97-AF65-F5344CB8AC3E}">
        <p14:creationId xmlns:p14="http://schemas.microsoft.com/office/powerpoint/2010/main" val="1046468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C15797-7874-DDCC-323F-5E139A0FD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F24D36-5732-0A9E-4536-91B18C9D6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7870E0-51A2-BE61-70DC-A016845BC5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99DB9A-AE25-485D-9C1A-97C0507CE521}" type="datetimeFigureOut">
              <a:rPr lang="en-US" smtClean="0"/>
              <a:t>9/10/2026</a:t>
            </a:fld>
            <a:endParaRPr lang="en-US"/>
          </a:p>
        </p:txBody>
      </p:sp>
      <p:sp>
        <p:nvSpPr>
          <p:cNvPr id="5" name="Footer Placeholder 4">
            <a:extLst>
              <a:ext uri="{FF2B5EF4-FFF2-40B4-BE49-F238E27FC236}">
                <a16:creationId xmlns:a16="http://schemas.microsoft.com/office/drawing/2014/main" id="{65B6440D-1FE4-D31B-8A1E-A61982D10F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B37FB7F-DBB5-2101-DEB3-1DC90CAD24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B7D6D78-C7D4-45F6-B382-6B3378C99F9B}" type="slidenum">
              <a:rPr lang="en-US" smtClean="0"/>
              <a:t>‹#›</a:t>
            </a:fld>
            <a:endParaRPr lang="en-US"/>
          </a:p>
        </p:txBody>
      </p:sp>
    </p:spTree>
    <p:extLst>
      <p:ext uri="{BB962C8B-B14F-4D97-AF65-F5344CB8AC3E}">
        <p14:creationId xmlns:p14="http://schemas.microsoft.com/office/powerpoint/2010/main" val="3221777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1162522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disabilitystatistics.org/"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 Id="rId9"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hyperlink" Target="https://disabilityrightsaz.org/" TargetMode="External"/><Relationship Id="rId7" Type="http://schemas.openxmlformats.org/officeDocument/2006/relationships/hyperlink" Target="https://www.linkedin.com/company/arizona-center-for-disability-law" TargetMode="External"/><Relationship Id="rId12"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youtube.com/channel/UCBAJ8Dn00GP_e-FC_9LwJ-g" TargetMode="External"/><Relationship Id="rId11" Type="http://schemas.openxmlformats.org/officeDocument/2006/relationships/image" Target="../media/image32.png"/><Relationship Id="rId5" Type="http://schemas.openxmlformats.org/officeDocument/2006/relationships/hyperlink" Target="https://www.instagram.com/disabilityrightsaz" TargetMode="External"/><Relationship Id="rId10" Type="http://schemas.openxmlformats.org/officeDocument/2006/relationships/image" Target="../media/image31.png"/><Relationship Id="rId4" Type="http://schemas.openxmlformats.org/officeDocument/2006/relationships/hyperlink" Target="https://www.facebook.com/disabilityrightsaz/" TargetMode="External"/><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disabilitystatistics.org/"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9D425E-523D-AF14-D89F-032EAD2D4313}"/>
              </a:ext>
            </a:extLst>
          </p:cNvPr>
          <p:cNvSpPr txBox="1"/>
          <p:nvPr/>
        </p:nvSpPr>
        <p:spPr>
          <a:xfrm>
            <a:off x="2895600" y="4550229"/>
            <a:ext cx="6379029" cy="369332"/>
          </a:xfrm>
          <a:prstGeom prst="rect">
            <a:avLst/>
          </a:prstGeom>
          <a:noFill/>
        </p:spPr>
        <p:txBody>
          <a:bodyPr wrap="square" rtlCol="0">
            <a:spAutoFit/>
          </a:bodyPr>
          <a:lstStyle/>
          <a:p>
            <a:pPr algn="ctr"/>
            <a:r>
              <a:rPr lang="en-US" b="1" dirty="0">
                <a:solidFill>
                  <a:schemeClr val="bg1"/>
                </a:solidFill>
                <a:latin typeface="Univers" panose="020B0503020202020204" pitchFamily="34" charset="0"/>
              </a:rPr>
              <a:t>September 1, 2026</a:t>
            </a:r>
          </a:p>
        </p:txBody>
      </p:sp>
    </p:spTree>
    <p:extLst>
      <p:ext uri="{BB962C8B-B14F-4D97-AF65-F5344CB8AC3E}">
        <p14:creationId xmlns:p14="http://schemas.microsoft.com/office/powerpoint/2010/main" val="2504527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7"/>
        <p:cNvGrpSpPr/>
        <p:nvPr/>
      </p:nvGrpSpPr>
      <p:grpSpPr>
        <a:xfrm>
          <a:off x="0" y="0"/>
          <a:ext cx="0" cy="0"/>
          <a:chOff x="0" y="0"/>
          <a:chExt cx="0" cy="0"/>
        </a:xfrm>
      </p:grpSpPr>
      <p:sp>
        <p:nvSpPr>
          <p:cNvPr id="78" name="Google Shape;78;p17"/>
          <p:cNvSpPr txBox="1"/>
          <p:nvPr/>
        </p:nvSpPr>
        <p:spPr>
          <a:xfrm>
            <a:off x="394000" y="591000"/>
            <a:ext cx="11389200" cy="5306400"/>
          </a:xfrm>
          <a:prstGeom prst="rect">
            <a:avLst/>
          </a:prstGeom>
          <a:noFill/>
          <a:ln>
            <a:noFill/>
          </a:ln>
        </p:spPr>
        <p:txBody>
          <a:bodyPr spcFirstLastPara="1" wrap="square" lIns="121900" tIns="121900" rIns="121900" bIns="121900" anchor="t" anchorCtr="0">
            <a:noAutofit/>
          </a:bodyPr>
          <a:lstStyle/>
          <a:p>
            <a:pPr defTabSz="1219170">
              <a:lnSpc>
                <a:spcPct val="115000"/>
              </a:lnSpc>
              <a:spcBef>
                <a:spcPts val="1600"/>
              </a:spcBef>
              <a:buClr>
                <a:srgbClr val="000000"/>
              </a:buClr>
              <a:buSzPts val="1100"/>
            </a:pPr>
            <a:r>
              <a:rPr lang="en" sz="2400" kern="0">
                <a:solidFill>
                  <a:srgbClr val="00FFFF"/>
                </a:solidFill>
                <a:latin typeface="Verdana"/>
                <a:ea typeface="Verdana"/>
                <a:cs typeface="Verdana"/>
                <a:sym typeface="Verdana"/>
              </a:rPr>
              <a:t>If every disabled voter turned out, they could have a major voice in close elections.</a:t>
            </a:r>
            <a:endParaRPr sz="2400"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400" kern="0">
                <a:solidFill>
                  <a:srgbClr val="FFFFFF"/>
                </a:solidFill>
                <a:latin typeface="Verdana"/>
                <a:ea typeface="Verdana"/>
                <a:cs typeface="Verdana"/>
                <a:sym typeface="Verdana"/>
              </a:rPr>
              <a:t>That could mean:</a:t>
            </a:r>
            <a:endParaRPr sz="2400" kern="0">
              <a:solidFill>
                <a:srgbClr val="FFFFFF"/>
              </a:solidFill>
              <a:latin typeface="Verdana"/>
              <a:ea typeface="Verdana"/>
              <a:cs typeface="Verdana"/>
              <a:sym typeface="Verdana"/>
            </a:endParaRPr>
          </a:p>
          <a:p>
            <a:pPr defTabSz="1219170">
              <a:lnSpc>
                <a:spcPct val="115000"/>
              </a:lnSpc>
              <a:spcBef>
                <a:spcPts val="1600"/>
              </a:spcBef>
              <a:buClr>
                <a:srgbClr val="000000"/>
              </a:buClr>
              <a:buSzPts val="1100"/>
            </a:pPr>
            <a:r>
              <a:rPr lang="en" sz="2400" kern="0">
                <a:solidFill>
                  <a:srgbClr val="00FFFF"/>
                </a:solidFill>
                <a:latin typeface="Verdana"/>
                <a:ea typeface="Verdana"/>
                <a:cs typeface="Verdana"/>
                <a:sym typeface="Verdana"/>
              </a:rPr>
              <a:t>• Changing the outcome of a city council, school board, or county race</a:t>
            </a:r>
            <a:endParaRPr sz="2400"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400" kern="0">
                <a:solidFill>
                  <a:srgbClr val="00FFFF"/>
                </a:solidFill>
                <a:latin typeface="Verdana"/>
                <a:ea typeface="Verdana"/>
                <a:cs typeface="Verdana"/>
                <a:sym typeface="Verdana"/>
              </a:rPr>
              <a:t>• Deciding whether a local ballot measure passes or fails</a:t>
            </a:r>
            <a:endParaRPr sz="2400"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400" kern="0">
                <a:solidFill>
                  <a:srgbClr val="00FFFF"/>
                </a:solidFill>
                <a:latin typeface="Verdana"/>
                <a:ea typeface="Verdana"/>
                <a:cs typeface="Verdana"/>
                <a:sym typeface="Verdana"/>
              </a:rPr>
              <a:t>• Making candidates pay more attention to accessibility,  transportation, health care, housing, and voter access</a:t>
            </a:r>
            <a:endParaRPr sz="2400"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400" kern="0">
                <a:solidFill>
                  <a:srgbClr val="00FFFF"/>
                </a:solidFill>
                <a:latin typeface="Verdana"/>
                <a:ea typeface="Verdana"/>
                <a:cs typeface="Verdana"/>
                <a:sym typeface="Verdana"/>
              </a:rPr>
              <a:t>• Showing that voters with disabilities are a powerful voting community</a:t>
            </a:r>
            <a:endParaRPr sz="2400" kern="0">
              <a:solidFill>
                <a:srgbClr val="00FFFF"/>
              </a:solidFill>
              <a:latin typeface="Verdana"/>
              <a:ea typeface="Verdana"/>
              <a:cs typeface="Verdana"/>
              <a:sym typeface="Verdana"/>
            </a:endParaRPr>
          </a:p>
          <a:p>
            <a:pPr marL="609585" defTabSz="1219170">
              <a:lnSpc>
                <a:spcPct val="115000"/>
              </a:lnSpc>
              <a:spcBef>
                <a:spcPts val="1600"/>
              </a:spcBef>
              <a:buClr>
                <a:srgbClr val="000000"/>
              </a:buClr>
            </a:pPr>
            <a:endParaRPr sz="2667" kern="0">
              <a:solidFill>
                <a:srgbClr val="00FFFF"/>
              </a:solidFill>
              <a:latin typeface="Verdana"/>
              <a:ea typeface="Verdana"/>
              <a:cs typeface="Verdana"/>
              <a:sym typeface="Verdana"/>
            </a:endParaRPr>
          </a:p>
        </p:txBody>
      </p:sp>
      <p:sp>
        <p:nvSpPr>
          <p:cNvPr id="79" name="Google Shape;79;p17"/>
          <p:cNvSpPr txBox="1"/>
          <p:nvPr/>
        </p:nvSpPr>
        <p:spPr>
          <a:xfrm>
            <a:off x="763133" y="6028201"/>
            <a:ext cx="10748800" cy="57441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2133" kern="0">
                <a:solidFill>
                  <a:srgbClr val="FFFFFF"/>
                </a:solidFill>
                <a:latin typeface="Verdana"/>
                <a:ea typeface="Verdana"/>
                <a:cs typeface="Verdana"/>
                <a:sym typeface="Verdana"/>
              </a:rPr>
              <a:t>Source: </a:t>
            </a:r>
            <a:r>
              <a:rPr lang="en" sz="2133" u="sng" kern="0">
                <a:solidFill>
                  <a:srgbClr val="0097A7"/>
                </a:solidFill>
                <a:latin typeface="Verdana"/>
                <a:ea typeface="Verdana"/>
                <a:cs typeface="Verdana"/>
                <a:sym typeface="Verdana"/>
                <a:hlinkClick r:id="rId3"/>
              </a:rPr>
              <a:t>Disabilitystatistics.org</a:t>
            </a:r>
            <a:r>
              <a:rPr lang="en" sz="2133" kern="0">
                <a:solidFill>
                  <a:srgbClr val="FFFFFF"/>
                </a:solidFill>
                <a:latin typeface="Verdana"/>
                <a:ea typeface="Verdana"/>
                <a:cs typeface="Verdana"/>
                <a:sym typeface="Verdana"/>
              </a:rPr>
              <a:t> and U.S. Census Bureau QuickFacts</a:t>
            </a:r>
            <a:endParaRPr sz="2133" kern="0">
              <a:solidFill>
                <a:srgbClr val="FFFFFF"/>
              </a:solidFill>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3"/>
        <p:cNvGrpSpPr/>
        <p:nvPr/>
      </p:nvGrpSpPr>
      <p:grpSpPr>
        <a:xfrm>
          <a:off x="0" y="0"/>
          <a:ext cx="0" cy="0"/>
          <a:chOff x="0" y="0"/>
          <a:chExt cx="0" cy="0"/>
        </a:xfrm>
      </p:grpSpPr>
      <p:sp>
        <p:nvSpPr>
          <p:cNvPr id="84" name="Google Shape;84;p18"/>
          <p:cNvSpPr txBox="1"/>
          <p:nvPr/>
        </p:nvSpPr>
        <p:spPr>
          <a:xfrm>
            <a:off x="551000" y="1881533"/>
            <a:ext cx="11090000" cy="2321200"/>
          </a:xfrm>
          <a:prstGeom prst="rect">
            <a:avLst/>
          </a:prstGeom>
          <a:noFill/>
          <a:ln>
            <a:noFill/>
          </a:ln>
        </p:spPr>
        <p:txBody>
          <a:bodyPr spcFirstLastPara="1" wrap="square" lIns="121900" tIns="121900" rIns="121900" bIns="121900" anchor="t" anchorCtr="0">
            <a:noAutofit/>
          </a:bodyPr>
          <a:lstStyle/>
          <a:p>
            <a:pPr defTabSz="1219170">
              <a:lnSpc>
                <a:spcPct val="150000"/>
              </a:lnSpc>
              <a:buClr>
                <a:srgbClr val="000000"/>
              </a:buClr>
            </a:pPr>
            <a:r>
              <a:rPr lang="en" sz="3867" b="1" kern="0">
                <a:solidFill>
                  <a:srgbClr val="FFFFFF"/>
                </a:solidFill>
                <a:latin typeface="Verdana"/>
                <a:ea typeface="Verdana"/>
                <a:cs typeface="Verdana"/>
                <a:sym typeface="Verdana"/>
              </a:rPr>
              <a:t>“Think about someone you know with a disability. What makes it easier or harder for them to vote?”</a:t>
            </a:r>
            <a:endParaRPr sz="3867" b="1" kern="0">
              <a:solidFill>
                <a:srgbClr val="FF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defTabSz="1219170">
              <a:buClr>
                <a:srgbClr val="000000"/>
              </a:buClr>
            </a:pPr>
            <a:endParaRPr sz="2667" kern="0">
              <a:solidFill>
                <a:srgbClr val="00FFFF"/>
              </a:solidFill>
              <a:latin typeface="Verdana"/>
              <a:ea typeface="Verdana"/>
              <a:cs typeface="Verdana"/>
              <a:sym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8"/>
        <p:cNvGrpSpPr/>
        <p:nvPr/>
      </p:nvGrpSpPr>
      <p:grpSpPr>
        <a:xfrm>
          <a:off x="0" y="0"/>
          <a:ext cx="0" cy="0"/>
          <a:chOff x="0" y="0"/>
          <a:chExt cx="0" cy="0"/>
        </a:xfrm>
      </p:grpSpPr>
      <p:sp>
        <p:nvSpPr>
          <p:cNvPr id="89" name="Google Shape;89;p19"/>
          <p:cNvSpPr txBox="1">
            <a:spLocks noGrp="1"/>
          </p:cNvSpPr>
          <p:nvPr>
            <p:ph type="ctrTitle"/>
          </p:nvPr>
        </p:nvSpPr>
        <p:spPr>
          <a:xfrm>
            <a:off x="603200" y="1834533"/>
            <a:ext cx="11360800" cy="2986000"/>
          </a:xfrm>
          <a:prstGeom prst="rect">
            <a:avLst/>
          </a:prstGeom>
        </p:spPr>
        <p:txBody>
          <a:bodyPr spcFirstLastPara="1" wrap="square" lIns="121900" tIns="121900" rIns="121900" bIns="121900" anchor="b" anchorCtr="0">
            <a:noAutofit/>
          </a:bodyPr>
          <a:lstStyle/>
          <a:p>
            <a:pPr algn="l">
              <a:lnSpc>
                <a:spcPct val="115000"/>
              </a:lnSpc>
            </a:pPr>
            <a:r>
              <a:rPr lang="en" sz="3200">
                <a:solidFill>
                  <a:srgbClr val="00FFFF"/>
                </a:solidFill>
                <a:latin typeface="Verdana"/>
                <a:ea typeface="Verdana"/>
                <a:cs typeface="Verdana"/>
                <a:sym typeface="Verdana"/>
              </a:rPr>
              <a:t>Created by Arizona voters in 1998 to make elections fair, transparent, and accessible.</a:t>
            </a:r>
            <a:endParaRPr sz="3200">
              <a:solidFill>
                <a:srgbClr val="00FFFF"/>
              </a:solidFill>
              <a:latin typeface="Verdana"/>
              <a:ea typeface="Verdana"/>
              <a:cs typeface="Verdana"/>
              <a:sym typeface="Verdana"/>
            </a:endParaRPr>
          </a:p>
          <a:p>
            <a:pPr algn="l">
              <a:lnSpc>
                <a:spcPct val="115000"/>
              </a:lnSpc>
              <a:spcBef>
                <a:spcPts val="1333"/>
              </a:spcBef>
            </a:pPr>
            <a:r>
              <a:rPr lang="en" sz="3200">
                <a:solidFill>
                  <a:srgbClr val="00FFFF"/>
                </a:solidFill>
                <a:latin typeface="Verdana"/>
                <a:ea typeface="Verdana"/>
                <a:cs typeface="Verdana"/>
                <a:sym typeface="Verdana"/>
              </a:rPr>
              <a:t>Run by a nonpartisan, five-member commission and not politicians.</a:t>
            </a:r>
            <a:endParaRPr sz="3200">
              <a:solidFill>
                <a:srgbClr val="00FFFF"/>
              </a:solidFill>
              <a:latin typeface="Verdana"/>
              <a:ea typeface="Verdana"/>
              <a:cs typeface="Verdana"/>
              <a:sym typeface="Verdana"/>
            </a:endParaRPr>
          </a:p>
          <a:p>
            <a:pPr algn="l">
              <a:lnSpc>
                <a:spcPct val="115000"/>
              </a:lnSpc>
              <a:spcBef>
                <a:spcPts val="1333"/>
              </a:spcBef>
            </a:pPr>
            <a:endParaRPr sz="3200">
              <a:solidFill>
                <a:srgbClr val="00FFFF"/>
              </a:solidFill>
            </a:endParaRPr>
          </a:p>
        </p:txBody>
      </p:sp>
      <p:sp>
        <p:nvSpPr>
          <p:cNvPr id="90" name="Google Shape;90;p19"/>
          <p:cNvSpPr txBox="1">
            <a:spLocks noGrp="1"/>
          </p:cNvSpPr>
          <p:nvPr>
            <p:ph type="subTitle" idx="1"/>
          </p:nvPr>
        </p:nvSpPr>
        <p:spPr>
          <a:xfrm>
            <a:off x="532833" y="601900"/>
            <a:ext cx="11360800" cy="1056800"/>
          </a:xfrm>
          <a:prstGeom prst="rect">
            <a:avLst/>
          </a:prstGeom>
        </p:spPr>
        <p:txBody>
          <a:bodyPr spcFirstLastPara="1" wrap="square" lIns="121900" tIns="121900" rIns="121900" bIns="121900" anchor="t" anchorCtr="0">
            <a:normAutofit/>
          </a:bodyPr>
          <a:lstStyle/>
          <a:p>
            <a:pPr marL="0" indent="0"/>
            <a:r>
              <a:rPr lang="en" b="1">
                <a:solidFill>
                  <a:srgbClr val="00FFFF"/>
                </a:solidFill>
                <a:latin typeface="Verdana"/>
                <a:ea typeface="Verdana"/>
                <a:cs typeface="Verdana"/>
                <a:sym typeface="Verdana"/>
              </a:rPr>
              <a:t>What is Clean Elections?</a:t>
            </a:r>
            <a:endParaRPr b="1">
              <a:solidFill>
                <a:srgbClr val="00FFFF"/>
              </a:solidFill>
              <a:latin typeface="Verdana"/>
              <a:ea typeface="Verdana"/>
              <a:cs typeface="Verdana"/>
              <a:sym typeface="Verdana"/>
            </a:endParaRPr>
          </a:p>
        </p:txBody>
      </p:sp>
      <p:sp>
        <p:nvSpPr>
          <p:cNvPr id="91" name="Google Shape;91;p19"/>
          <p:cNvSpPr txBox="1"/>
          <p:nvPr/>
        </p:nvSpPr>
        <p:spPr>
          <a:xfrm>
            <a:off x="281833" y="4105500"/>
            <a:ext cx="11750800" cy="2616445"/>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2667" b="1" kern="0">
                <a:solidFill>
                  <a:srgbClr val="00FFFF"/>
                </a:solidFill>
                <a:latin typeface="Verdana"/>
                <a:ea typeface="Verdana"/>
                <a:cs typeface="Verdana"/>
                <a:sym typeface="Verdana"/>
              </a:rPr>
              <a:t>Focuses on:</a:t>
            </a:r>
            <a:endParaRPr sz="2667" b="1" kern="0">
              <a:solidFill>
                <a:srgbClr val="00FFFF"/>
              </a:solidFill>
              <a:latin typeface="Verdana"/>
              <a:ea typeface="Verdana"/>
              <a:cs typeface="Verdana"/>
              <a:sym typeface="Verdana"/>
            </a:endParaRPr>
          </a:p>
          <a:p>
            <a:pPr defTabSz="1219170">
              <a:buClr>
                <a:srgbClr val="000000"/>
              </a:buClr>
            </a:pPr>
            <a:endParaRPr sz="2533" b="1" kern="0">
              <a:solidFill>
                <a:srgbClr val="00FFFF"/>
              </a:solidFill>
              <a:latin typeface="Verdana"/>
              <a:ea typeface="Verdana"/>
              <a:cs typeface="Verdana"/>
              <a:sym typeface="Verdana"/>
            </a:endParaRPr>
          </a:p>
          <a:p>
            <a:pPr marL="609585" indent="-448722" defTabSz="1219170">
              <a:lnSpc>
                <a:spcPct val="150000"/>
              </a:lnSpc>
              <a:buClr>
                <a:srgbClr val="FFFFFF"/>
              </a:buClr>
              <a:buSzPts val="1700"/>
              <a:buFont typeface="Verdana"/>
              <a:buChar char="●"/>
            </a:pPr>
            <a:r>
              <a:rPr lang="en" sz="2267" kern="0">
                <a:solidFill>
                  <a:srgbClr val="FFFFFF"/>
                </a:solidFill>
                <a:latin typeface="Verdana"/>
                <a:ea typeface="Verdana"/>
                <a:cs typeface="Verdana"/>
                <a:sym typeface="Verdana"/>
              </a:rPr>
              <a:t>Voter education</a:t>
            </a:r>
            <a:endParaRPr sz="2267" kern="0">
              <a:solidFill>
                <a:srgbClr val="FFFFFF"/>
              </a:solidFill>
              <a:latin typeface="Verdana"/>
              <a:ea typeface="Verdana"/>
              <a:cs typeface="Verdana"/>
              <a:sym typeface="Verdana"/>
            </a:endParaRPr>
          </a:p>
          <a:p>
            <a:pPr marL="609585" indent="-448722" defTabSz="1219170">
              <a:lnSpc>
                <a:spcPct val="150000"/>
              </a:lnSpc>
              <a:buClr>
                <a:srgbClr val="FFFFFF"/>
              </a:buClr>
              <a:buSzPts val="1700"/>
              <a:buFont typeface="Verdana"/>
              <a:buChar char="●"/>
            </a:pPr>
            <a:r>
              <a:rPr lang="en" sz="2267" kern="0">
                <a:solidFill>
                  <a:srgbClr val="FFFFFF"/>
                </a:solidFill>
                <a:latin typeface="Verdana"/>
                <a:ea typeface="Verdana"/>
                <a:cs typeface="Verdana"/>
                <a:sym typeface="Verdana"/>
              </a:rPr>
              <a:t>Clean campaign funding to candidates who skip PAC and corporate money</a:t>
            </a:r>
            <a:endParaRPr sz="2267" kern="0">
              <a:solidFill>
                <a:srgbClr val="FFFFFF"/>
              </a:solidFill>
              <a:latin typeface="Verdana"/>
              <a:ea typeface="Verdana"/>
              <a:cs typeface="Verdana"/>
              <a:sym typeface="Verdana"/>
            </a:endParaRPr>
          </a:p>
          <a:p>
            <a:pPr marL="609585" indent="-448722" defTabSz="1219170">
              <a:lnSpc>
                <a:spcPct val="150000"/>
              </a:lnSpc>
              <a:buClr>
                <a:srgbClr val="FFFFFF"/>
              </a:buClr>
              <a:buSzPts val="1700"/>
              <a:buFont typeface="Verdana"/>
              <a:buChar char="●"/>
            </a:pPr>
            <a:r>
              <a:rPr lang="en" sz="2267" kern="0">
                <a:solidFill>
                  <a:srgbClr val="FFFFFF"/>
                </a:solidFill>
                <a:latin typeface="Verdana"/>
                <a:ea typeface="Verdana"/>
                <a:cs typeface="Verdana"/>
                <a:sym typeface="Verdana"/>
              </a:rPr>
              <a:t>Accountability in campaign finance</a:t>
            </a:r>
            <a:endParaRPr sz="2267" kern="0">
              <a:solidFill>
                <a:srgbClr val="FFFFFF"/>
              </a:solidFill>
              <a:latin typeface="Verdana"/>
              <a:ea typeface="Verdana"/>
              <a:cs typeface="Verdana"/>
              <a:sym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5"/>
        <p:cNvGrpSpPr/>
        <p:nvPr/>
      </p:nvGrpSpPr>
      <p:grpSpPr>
        <a:xfrm>
          <a:off x="0" y="0"/>
          <a:ext cx="0" cy="0"/>
          <a:chOff x="0" y="0"/>
          <a:chExt cx="0" cy="0"/>
        </a:xfrm>
      </p:grpSpPr>
      <p:sp>
        <p:nvSpPr>
          <p:cNvPr id="96" name="Google Shape;96;p20"/>
          <p:cNvSpPr txBox="1"/>
          <p:nvPr/>
        </p:nvSpPr>
        <p:spPr>
          <a:xfrm>
            <a:off x="551000" y="401000"/>
            <a:ext cx="11090000" cy="56272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Why It Matters for Voters with Disabilities</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74121" defTabSz="1219170">
              <a:lnSpc>
                <a:spcPct val="150000"/>
              </a:lnSpc>
              <a:spcBef>
                <a:spcPts val="1600"/>
              </a:spcBef>
              <a:buClr>
                <a:srgbClr val="00FFFF"/>
              </a:buClr>
              <a:buSzPts val="2000"/>
              <a:buFont typeface="Verdana"/>
              <a:buChar char="●"/>
            </a:pPr>
            <a:r>
              <a:rPr lang="en" sz="2667" kern="0">
                <a:solidFill>
                  <a:srgbClr val="00FFFF"/>
                </a:solidFill>
                <a:latin typeface="Verdana"/>
                <a:ea typeface="Verdana"/>
                <a:cs typeface="Verdana"/>
                <a:sym typeface="Verdana"/>
              </a:rPr>
              <a:t>Gives voters clear, nonpartisan information in different ways, like online, in print, in large print, and in formats that work with screen readers.</a:t>
            </a:r>
            <a:endParaRPr sz="2667"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00FFFF"/>
                </a:solidFill>
                <a:latin typeface="Verdana"/>
                <a:ea typeface="Verdana"/>
                <a:cs typeface="Verdana"/>
                <a:sym typeface="Verdana"/>
              </a:rPr>
              <a:t>Helps every voter take part and have their voice heard.</a:t>
            </a:r>
            <a:endParaRPr sz="2667"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00FFFF"/>
                </a:solidFill>
                <a:latin typeface="Verdana"/>
                <a:ea typeface="Verdana"/>
                <a:cs typeface="Verdana"/>
                <a:sym typeface="Verdana"/>
              </a:rPr>
              <a:t>Makes voting easier to understand by explaining when, where, and how to vote.</a:t>
            </a:r>
            <a:endParaRPr sz="2667" kern="0">
              <a:solidFill>
                <a:srgbClr val="00FFFF"/>
              </a:solidFill>
              <a:latin typeface="Verdana"/>
              <a:ea typeface="Verdana"/>
              <a:cs typeface="Verdana"/>
              <a:sym typeface="Verdana"/>
            </a:endParaRPr>
          </a:p>
          <a:p>
            <a:pPr marL="609585" defTabSz="1219170">
              <a:spcBef>
                <a:spcPts val="1600"/>
              </a:spcBef>
              <a:buClr>
                <a:srgbClr val="000000"/>
              </a:buClr>
            </a:pP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0"/>
        <p:cNvGrpSpPr/>
        <p:nvPr/>
      </p:nvGrpSpPr>
      <p:grpSpPr>
        <a:xfrm>
          <a:off x="0" y="0"/>
          <a:ext cx="0" cy="0"/>
          <a:chOff x="0" y="0"/>
          <a:chExt cx="0" cy="0"/>
        </a:xfrm>
      </p:grpSpPr>
      <p:sp>
        <p:nvSpPr>
          <p:cNvPr id="101" name="Google Shape;101;p21"/>
          <p:cNvSpPr txBox="1"/>
          <p:nvPr/>
        </p:nvSpPr>
        <p:spPr>
          <a:xfrm>
            <a:off x="551000" y="401000"/>
            <a:ext cx="11090000" cy="56272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Why It Matters for Voters with Disabilities 2</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74121" defTabSz="1219170">
              <a:lnSpc>
                <a:spcPct val="150000"/>
              </a:lnSpc>
              <a:spcBef>
                <a:spcPts val="1600"/>
              </a:spcBef>
              <a:buClr>
                <a:srgbClr val="00FFFF"/>
              </a:buClr>
              <a:buSzPts val="2000"/>
              <a:buFont typeface="Verdana"/>
              <a:buChar char="●"/>
            </a:pPr>
            <a:r>
              <a:rPr lang="en" sz="2667" kern="0">
                <a:solidFill>
                  <a:srgbClr val="00FFFF"/>
                </a:solidFill>
                <a:latin typeface="Verdana"/>
                <a:ea typeface="Verdana"/>
                <a:cs typeface="Verdana"/>
                <a:sym typeface="Verdana"/>
              </a:rPr>
              <a:t>Candidates who use Clean Elections funding can focus on talking with voters, not just raising money from donors.</a:t>
            </a:r>
            <a:endParaRPr sz="2667"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00FFFF"/>
                </a:solidFill>
                <a:latin typeface="Verdana"/>
                <a:ea typeface="Verdana"/>
                <a:cs typeface="Verdana"/>
                <a:sym typeface="Verdana"/>
              </a:rPr>
              <a:t>Clean Elections can keep big money from having too much power in elections.</a:t>
            </a:r>
            <a:endParaRPr sz="2667"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00FFFF"/>
                </a:solidFill>
                <a:latin typeface="Verdana"/>
                <a:ea typeface="Verdana"/>
                <a:cs typeface="Verdana"/>
                <a:sym typeface="Verdana"/>
              </a:rPr>
              <a:t>Voters with disabilities can get clear information to make their own choices.</a:t>
            </a:r>
            <a:endParaRPr sz="2667" kern="0">
              <a:solidFill>
                <a:srgbClr val="00FFFF"/>
              </a:solidFill>
              <a:latin typeface="Verdana"/>
              <a:ea typeface="Verdana"/>
              <a:cs typeface="Verdana"/>
              <a:sym typeface="Verdana"/>
            </a:endParaRPr>
          </a:p>
          <a:p>
            <a:pPr defTabSz="1219170">
              <a:spcBef>
                <a:spcPts val="1600"/>
              </a:spcBef>
              <a:buClr>
                <a:srgbClr val="000000"/>
              </a:buClr>
            </a:pPr>
            <a:endParaRPr sz="2667" kern="0">
              <a:solidFill>
                <a:srgbClr val="00FFFF"/>
              </a:solidFill>
              <a:latin typeface="Verdana"/>
              <a:ea typeface="Verdana"/>
              <a:cs typeface="Verdana"/>
              <a:sym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5"/>
        <p:cNvGrpSpPr/>
        <p:nvPr/>
      </p:nvGrpSpPr>
      <p:grpSpPr>
        <a:xfrm>
          <a:off x="0" y="0"/>
          <a:ext cx="0" cy="0"/>
          <a:chOff x="0" y="0"/>
          <a:chExt cx="0" cy="0"/>
        </a:xfrm>
      </p:grpSpPr>
      <p:sp>
        <p:nvSpPr>
          <p:cNvPr id="106" name="Google Shape;106;p22"/>
          <p:cNvSpPr txBox="1"/>
          <p:nvPr/>
        </p:nvSpPr>
        <p:spPr>
          <a:xfrm>
            <a:off x="551000" y="401000"/>
            <a:ext cx="11090000" cy="56272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Tools That Support Accessible Voting</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Voter Education: Find your polling place, request accessible ballots, and see candidate statements.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Candidate Debates &amp; Videos: Events include ASL interpreters and/or captioning.</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Partnerships with local disability organizations to spread accessible voter education resources.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Clean Elections: Staff can answer questions about accessible voting options.</a:t>
            </a:r>
            <a:endParaRPr sz="2667" kern="0">
              <a:solidFill>
                <a:srgbClr val="00FFFF"/>
              </a:solidFill>
              <a:latin typeface="Verdana"/>
              <a:ea typeface="Verdana"/>
              <a:cs typeface="Verdana"/>
              <a:sym typeface="Verdan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0"/>
        <p:cNvGrpSpPr/>
        <p:nvPr/>
      </p:nvGrpSpPr>
      <p:grpSpPr>
        <a:xfrm>
          <a:off x="0" y="0"/>
          <a:ext cx="0" cy="0"/>
          <a:chOff x="0" y="0"/>
          <a:chExt cx="0" cy="0"/>
        </a:xfrm>
      </p:grpSpPr>
      <p:sp>
        <p:nvSpPr>
          <p:cNvPr id="111" name="Google Shape;111;p23"/>
          <p:cNvSpPr txBox="1"/>
          <p:nvPr/>
        </p:nvSpPr>
        <p:spPr>
          <a:xfrm>
            <a:off x="551000" y="401000"/>
            <a:ext cx="11090000" cy="59828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3200" kern="0">
                <a:solidFill>
                  <a:srgbClr val="00FFFF"/>
                </a:solidFill>
                <a:latin typeface="Verdana"/>
                <a:ea typeface="Verdana"/>
                <a:cs typeface="Verdana"/>
                <a:sym typeface="Verdana"/>
              </a:rPr>
              <a:t>Arizona counties offer accessible voting options for voters with disabilities. </a:t>
            </a:r>
            <a:endParaRPr sz="3200" kern="0">
              <a:solidFill>
                <a:srgbClr val="00FFFF"/>
              </a:solidFill>
              <a:latin typeface="Verdana"/>
              <a:ea typeface="Verdana"/>
              <a:cs typeface="Verdana"/>
              <a:sym typeface="Verdana"/>
            </a:endParaRPr>
          </a:p>
          <a:p>
            <a:pPr algn="ctr" defTabSz="1219170">
              <a:buClr>
                <a:srgbClr val="000000"/>
              </a:buClr>
            </a:pPr>
            <a:endParaRPr sz="3200" kern="0">
              <a:solidFill>
                <a:srgbClr val="00FFFF"/>
              </a:solidFill>
              <a:latin typeface="Verdana"/>
              <a:ea typeface="Verdana"/>
              <a:cs typeface="Verdana"/>
              <a:sym typeface="Verdana"/>
            </a:endParaRPr>
          </a:p>
          <a:p>
            <a:pPr algn="ctr" defTabSz="1219170">
              <a:buClr>
                <a:srgbClr val="000000"/>
              </a:buClr>
            </a:pPr>
            <a:r>
              <a:rPr lang="en" sz="3200" kern="0">
                <a:solidFill>
                  <a:srgbClr val="00FFFF"/>
                </a:solidFill>
                <a:latin typeface="Verdana"/>
                <a:ea typeface="Verdana"/>
                <a:cs typeface="Verdana"/>
                <a:sym typeface="Verdana"/>
              </a:rPr>
              <a:t>This may include accessible voting machines, help at voting locations, curbside voting where available, and other accommodations. </a:t>
            </a:r>
            <a:endParaRPr sz="3200" kern="0">
              <a:solidFill>
                <a:srgbClr val="00FFFF"/>
              </a:solidFill>
              <a:latin typeface="Verdana"/>
              <a:ea typeface="Verdana"/>
              <a:cs typeface="Verdana"/>
              <a:sym typeface="Verdana"/>
            </a:endParaRPr>
          </a:p>
          <a:p>
            <a:pPr algn="ctr" defTabSz="1219170">
              <a:buClr>
                <a:srgbClr val="000000"/>
              </a:buClr>
            </a:pPr>
            <a:endParaRPr sz="3200" kern="0">
              <a:solidFill>
                <a:srgbClr val="00FFFF"/>
              </a:solidFill>
              <a:latin typeface="Verdana"/>
              <a:ea typeface="Verdana"/>
              <a:cs typeface="Verdana"/>
              <a:sym typeface="Verdana"/>
            </a:endParaRPr>
          </a:p>
          <a:p>
            <a:pPr algn="ctr" defTabSz="1219170">
              <a:buClr>
                <a:srgbClr val="000000"/>
              </a:buClr>
            </a:pPr>
            <a:r>
              <a:rPr lang="en" sz="3200" kern="0">
                <a:solidFill>
                  <a:srgbClr val="00FFFF"/>
                </a:solidFill>
                <a:latin typeface="Verdana"/>
                <a:ea typeface="Verdana"/>
                <a:cs typeface="Verdana"/>
                <a:sym typeface="Verdana"/>
              </a:rPr>
              <a:t>Voters should contact their County Recorder or county elections office to ask what options are available for their specific county and voting location.</a:t>
            </a:r>
            <a:endParaRPr sz="2667" kern="0">
              <a:solidFill>
                <a:srgbClr val="00FFFF"/>
              </a:solidFill>
              <a:latin typeface="Verdana"/>
              <a:ea typeface="Verdana"/>
              <a:cs typeface="Verdana"/>
              <a:sym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5"/>
        <p:cNvGrpSpPr/>
        <p:nvPr/>
      </p:nvGrpSpPr>
      <p:grpSpPr>
        <a:xfrm>
          <a:off x="0" y="0"/>
          <a:ext cx="0" cy="0"/>
          <a:chOff x="0" y="0"/>
          <a:chExt cx="0" cy="0"/>
        </a:xfrm>
      </p:grpSpPr>
      <p:sp>
        <p:nvSpPr>
          <p:cNvPr id="116" name="Google Shape;116;p24"/>
          <p:cNvSpPr txBox="1"/>
          <p:nvPr/>
        </p:nvSpPr>
        <p:spPr>
          <a:xfrm>
            <a:off x="551000" y="401000"/>
            <a:ext cx="11090000" cy="56272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Tools That Support Accessible Voting</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FFFFFF"/>
                </a:solidFill>
                <a:latin typeface="Verdana"/>
                <a:ea typeface="Verdana"/>
                <a:cs typeface="Verdana"/>
                <a:sym typeface="Verdana"/>
              </a:rPr>
              <a:t>Voter Education:</a:t>
            </a:r>
            <a:r>
              <a:rPr lang="en" sz="2667" kern="0">
                <a:solidFill>
                  <a:srgbClr val="00FFFF"/>
                </a:solidFill>
                <a:latin typeface="Verdana"/>
                <a:ea typeface="Verdana"/>
                <a:cs typeface="Verdana"/>
                <a:sym typeface="Verdana"/>
              </a:rPr>
              <a:t> Find your polling place, request accessible ballots, and see candidate statements.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FFFFFF"/>
                </a:solidFill>
                <a:latin typeface="Verdana"/>
                <a:ea typeface="Verdana"/>
                <a:cs typeface="Verdana"/>
                <a:sym typeface="Verdana"/>
              </a:rPr>
              <a:t>Candidate Debates &amp; Videos:</a:t>
            </a:r>
            <a:r>
              <a:rPr lang="en" sz="2667" kern="0">
                <a:solidFill>
                  <a:srgbClr val="00FFFF"/>
                </a:solidFill>
                <a:latin typeface="Verdana"/>
                <a:ea typeface="Verdana"/>
                <a:cs typeface="Verdana"/>
                <a:sym typeface="Verdana"/>
              </a:rPr>
              <a:t> All events include ASL interpreters and captioning.</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FFFFFF"/>
                </a:solidFill>
                <a:latin typeface="Verdana"/>
                <a:ea typeface="Verdana"/>
                <a:cs typeface="Verdana"/>
                <a:sym typeface="Verdana"/>
              </a:rPr>
              <a:t>Partnerships</a:t>
            </a:r>
            <a:r>
              <a:rPr lang="en" sz="2667" kern="0">
                <a:solidFill>
                  <a:srgbClr val="00FFFF"/>
                </a:solidFill>
                <a:latin typeface="Verdana"/>
                <a:ea typeface="Verdana"/>
                <a:cs typeface="Verdana"/>
                <a:sym typeface="Verdana"/>
              </a:rPr>
              <a:t> with local disability organizations to spread accessible voter education resources.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FFFFFF"/>
                </a:solidFill>
                <a:latin typeface="Verdana"/>
                <a:ea typeface="Verdana"/>
                <a:cs typeface="Verdana"/>
                <a:sym typeface="Verdana"/>
              </a:rPr>
              <a:t>Clean Elections:</a:t>
            </a:r>
            <a:r>
              <a:rPr lang="en" sz="2667" kern="0">
                <a:solidFill>
                  <a:srgbClr val="00FFFF"/>
                </a:solidFill>
                <a:latin typeface="Verdana"/>
                <a:ea typeface="Verdana"/>
                <a:cs typeface="Verdana"/>
                <a:sym typeface="Verdana"/>
              </a:rPr>
              <a:t> Staff can answer questions about accessible voting options.</a:t>
            </a:r>
            <a:endParaRPr sz="2667" kern="0">
              <a:solidFill>
                <a:srgbClr val="00FFFF"/>
              </a:solidFill>
              <a:latin typeface="Verdana"/>
              <a:ea typeface="Verdana"/>
              <a:cs typeface="Verdana"/>
              <a:sym typeface="Verdan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0"/>
        <p:cNvGrpSpPr/>
        <p:nvPr/>
      </p:nvGrpSpPr>
      <p:grpSpPr>
        <a:xfrm>
          <a:off x="0" y="0"/>
          <a:ext cx="0" cy="0"/>
          <a:chOff x="0" y="0"/>
          <a:chExt cx="0" cy="0"/>
        </a:xfrm>
      </p:grpSpPr>
      <p:sp>
        <p:nvSpPr>
          <p:cNvPr id="121" name="Google Shape;121;p25"/>
          <p:cNvSpPr txBox="1"/>
          <p:nvPr/>
        </p:nvSpPr>
        <p:spPr>
          <a:xfrm>
            <a:off x="551000" y="401000"/>
            <a:ext cx="11090000" cy="6154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Clean Elections in Action</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Voter Education Guides in </a:t>
            </a:r>
            <a:r>
              <a:rPr lang="en" sz="2667" kern="0">
                <a:solidFill>
                  <a:srgbClr val="FFFFFF"/>
                </a:solidFill>
                <a:latin typeface="Verdana"/>
                <a:ea typeface="Verdana"/>
                <a:cs typeface="Verdana"/>
                <a:sym typeface="Verdana"/>
              </a:rPr>
              <a:t>large print</a:t>
            </a:r>
            <a:r>
              <a:rPr lang="en" sz="2667" kern="0">
                <a:solidFill>
                  <a:srgbClr val="00FFFF"/>
                </a:solidFill>
                <a:latin typeface="Verdana"/>
                <a:ea typeface="Verdana"/>
                <a:cs typeface="Verdana"/>
                <a:sym typeface="Verdana"/>
              </a:rPr>
              <a:t> and partnership with Sun Sounds </a:t>
            </a:r>
            <a:r>
              <a:rPr lang="en" sz="2667" kern="0">
                <a:solidFill>
                  <a:srgbClr val="FFFFFF"/>
                </a:solidFill>
                <a:latin typeface="Verdana"/>
                <a:ea typeface="Verdana"/>
                <a:cs typeface="Verdana"/>
                <a:sym typeface="Verdana"/>
              </a:rPr>
              <a:t>audio for the visually impaired</a:t>
            </a:r>
            <a:r>
              <a:rPr lang="en" sz="2667" kern="0">
                <a:solidFill>
                  <a:srgbClr val="00FFFF"/>
                </a:solidFill>
                <a:latin typeface="Verdana"/>
                <a:ea typeface="Verdana"/>
                <a:cs typeface="Verdana"/>
                <a:sym typeface="Verdana"/>
              </a:rPr>
              <a:t>.</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FFFFFF"/>
                </a:solidFill>
                <a:latin typeface="Verdana"/>
                <a:ea typeface="Verdana"/>
                <a:cs typeface="Verdana"/>
                <a:sym typeface="Verdana"/>
              </a:rPr>
              <a:t>Inclusive Representation</a:t>
            </a:r>
            <a:r>
              <a:rPr lang="en" sz="2667" kern="0">
                <a:solidFill>
                  <a:srgbClr val="00FFFF"/>
                </a:solidFill>
                <a:latin typeface="Verdana"/>
                <a:ea typeface="Verdana"/>
                <a:cs typeface="Verdana"/>
                <a:sym typeface="Verdana"/>
              </a:rPr>
              <a:t> in Clean Elections Comics and in outreach campaigns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All voter education materials on </a:t>
            </a:r>
            <a:r>
              <a:rPr lang="en" sz="2667" kern="0">
                <a:solidFill>
                  <a:srgbClr val="FFFFFF"/>
                </a:solidFill>
                <a:latin typeface="Verdana"/>
                <a:ea typeface="Verdana"/>
                <a:cs typeface="Verdana"/>
                <a:sym typeface="Verdana"/>
              </a:rPr>
              <a:t>azcleanelections.gov</a:t>
            </a:r>
            <a:r>
              <a:rPr lang="en" sz="2667" kern="0">
                <a:solidFill>
                  <a:srgbClr val="00FFFF"/>
                </a:solidFill>
                <a:latin typeface="Verdana"/>
                <a:ea typeface="Verdana"/>
                <a:cs typeface="Verdana"/>
                <a:sym typeface="Verdana"/>
              </a:rPr>
              <a:t> meet accessibility standards (screen-reader compatible, alt text, keyboard navigation, high-contrast options).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Provide voter guides and infographics using clear, concise text and visuals to </a:t>
            </a:r>
            <a:r>
              <a:rPr lang="en" sz="2667" kern="0">
                <a:solidFill>
                  <a:srgbClr val="FFFFFF"/>
                </a:solidFill>
                <a:latin typeface="Verdana"/>
                <a:ea typeface="Verdana"/>
                <a:cs typeface="Verdana"/>
                <a:sym typeface="Verdana"/>
              </a:rPr>
              <a:t>support cognitive accessibility</a:t>
            </a:r>
            <a:r>
              <a:rPr lang="en" sz="2667" kern="0">
                <a:solidFill>
                  <a:srgbClr val="00FFFF"/>
                </a:solidFill>
                <a:latin typeface="Verdana"/>
                <a:ea typeface="Verdana"/>
                <a:cs typeface="Verdana"/>
                <a:sym typeface="Verdana"/>
              </a:rPr>
              <a:t>.</a:t>
            </a:r>
            <a:endParaRPr sz="2667" kern="0">
              <a:solidFill>
                <a:srgbClr val="00FFFF"/>
              </a:solidFill>
              <a:latin typeface="Verdana"/>
              <a:ea typeface="Verdana"/>
              <a:cs typeface="Verdana"/>
              <a:sym typeface="Verdan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5"/>
        <p:cNvGrpSpPr/>
        <p:nvPr/>
      </p:nvGrpSpPr>
      <p:grpSpPr>
        <a:xfrm>
          <a:off x="0" y="0"/>
          <a:ext cx="0" cy="0"/>
          <a:chOff x="0" y="0"/>
          <a:chExt cx="0" cy="0"/>
        </a:xfrm>
      </p:grpSpPr>
      <p:sp>
        <p:nvSpPr>
          <p:cNvPr id="126" name="Google Shape;126;p26"/>
          <p:cNvSpPr txBox="1"/>
          <p:nvPr/>
        </p:nvSpPr>
        <p:spPr>
          <a:xfrm>
            <a:off x="551000" y="401000"/>
            <a:ext cx="11090000" cy="56272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How Clean Elections Public Funding Helps</a:t>
            </a:r>
            <a:endParaRPr sz="3200" b="1" kern="0">
              <a:solidFill>
                <a:srgbClr val="00FFFF"/>
              </a:solidFill>
              <a:latin typeface="Verdana"/>
              <a:ea typeface="Verdana"/>
              <a:cs typeface="Verdana"/>
              <a:sym typeface="Verdana"/>
            </a:endParaRPr>
          </a:p>
          <a:p>
            <a:pPr defTabSz="1219170">
              <a:buClr>
                <a:srgbClr val="000000"/>
              </a:buClr>
            </a:pPr>
            <a:endParaRPr sz="3200" b="1"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Candidates who use Clean Elections funding agree to run campaigns powered by voters, not corporations or PACs. </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Gives voters with disabilities more influence through $5 contributions and community support.</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It gives more people a fair chance to be heard, including disability advocates and people with different life experiences.</a:t>
            </a:r>
            <a:endParaRPr sz="2667" kern="0">
              <a:solidFill>
                <a:srgbClr val="00FFFF"/>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F585B49-5B15-F499-FAE4-1DC3A5128370}"/>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D3537901-25B6-5D6F-222F-1C35D8557C3C}"/>
              </a:ext>
            </a:extLst>
          </p:cNvPr>
          <p:cNvSpPr txBox="1">
            <a:spLocks noGrp="1"/>
          </p:cNvSpPr>
          <p:nvPr>
            <p:ph type="title" idx="4294967295"/>
          </p:nvPr>
        </p:nvSpPr>
        <p:spPr>
          <a:xfrm>
            <a:off x="1331119" y="1400175"/>
            <a:ext cx="952976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Opening Remarks and Welcome</a:t>
            </a:r>
          </a:p>
        </p:txBody>
      </p:sp>
      <p:sp>
        <p:nvSpPr>
          <p:cNvPr id="29" name="Google Shape;1288;p66">
            <a:extLst>
              <a:ext uri="{FF2B5EF4-FFF2-40B4-BE49-F238E27FC236}">
                <a16:creationId xmlns:a16="http://schemas.microsoft.com/office/drawing/2014/main" id="{F314A981-D936-2BAF-9C96-BF7B3FC91B91}"/>
              </a:ext>
            </a:extLst>
          </p:cNvPr>
          <p:cNvSpPr txBox="1">
            <a:spLocks/>
          </p:cNvSpPr>
          <p:nvPr/>
        </p:nvSpPr>
        <p:spPr>
          <a:xfrm>
            <a:off x="4562481" y="4445911"/>
            <a:ext cx="3321698" cy="702077"/>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J.J. Rico</a:t>
            </a:r>
            <a:r>
              <a:rPr lang="en-US" sz="2000" dirty="0">
                <a:solidFill>
                  <a:prstClr val="black"/>
                </a:solidFill>
                <a:cs typeface="Poppins" panose="00000500000000000000" pitchFamily="2" charset="0"/>
              </a:rPr>
              <a:t>, </a:t>
            </a:r>
          </a:p>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CEO, </a:t>
            </a:r>
          </a:p>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Disability Rights Arizona</a:t>
            </a:r>
          </a:p>
        </p:txBody>
      </p:sp>
      <p:pic>
        <p:nvPicPr>
          <p:cNvPr id="41" name="Google Shape;1285;p66">
            <a:extLst>
              <a:ext uri="{FF2B5EF4-FFF2-40B4-BE49-F238E27FC236}">
                <a16:creationId xmlns:a16="http://schemas.microsoft.com/office/drawing/2014/main" id="{A5084A4F-3DD2-1E46-ECFA-7755B3BCCB80}"/>
              </a:ext>
              <a:ext uri="{C183D7F6-B498-43B3-948B-1728B52AA6E4}">
                <adec:decorative xmlns:adec="http://schemas.microsoft.com/office/drawing/2017/decorative" val="1"/>
              </a:ext>
            </a:extLst>
          </p:cNvPr>
          <p:cNvPicPr preferRelativeResize="0">
            <a:picLocks/>
          </p:cNvPicPr>
          <p:nvPr/>
        </p:nvPicPr>
        <p:blipFill>
          <a:blip r:embed="rId3">
            <a:extLst>
              <a:ext uri="{28A0092B-C50C-407E-A947-70E740481C1C}">
                <a14:useLocalDpi xmlns:a14="http://schemas.microsoft.com/office/drawing/2010/main" val="0"/>
              </a:ext>
            </a:extLst>
          </a:blip>
          <a:srcRect t="10000" b="10000"/>
          <a:stretch/>
        </p:blipFill>
        <p:spPr>
          <a:xfrm>
            <a:off x="5450130" y="2785274"/>
            <a:ext cx="1546400" cy="1546400"/>
          </a:xfrm>
          <a:prstGeom prst="ellipse">
            <a:avLst/>
          </a:prstGeom>
          <a:noFill/>
          <a:ln>
            <a:noFill/>
          </a:ln>
        </p:spPr>
      </p:pic>
    </p:spTree>
    <p:extLst>
      <p:ext uri="{BB962C8B-B14F-4D97-AF65-F5344CB8AC3E}">
        <p14:creationId xmlns:p14="http://schemas.microsoft.com/office/powerpoint/2010/main" val="116918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0"/>
        <p:cNvGrpSpPr/>
        <p:nvPr/>
      </p:nvGrpSpPr>
      <p:grpSpPr>
        <a:xfrm>
          <a:off x="0" y="0"/>
          <a:ext cx="0" cy="0"/>
          <a:chOff x="0" y="0"/>
          <a:chExt cx="0" cy="0"/>
        </a:xfrm>
      </p:grpSpPr>
      <p:sp>
        <p:nvSpPr>
          <p:cNvPr id="131" name="Google Shape;131;p27"/>
          <p:cNvSpPr txBox="1"/>
          <p:nvPr/>
        </p:nvSpPr>
        <p:spPr>
          <a:xfrm>
            <a:off x="551000" y="401000"/>
            <a:ext cx="11090000" cy="6236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How You Can Get Involved</a:t>
            </a:r>
            <a:endParaRPr sz="3200" b="1" kern="0">
              <a:solidFill>
                <a:srgbClr val="00FFFF"/>
              </a:solidFill>
              <a:latin typeface="Verdana"/>
              <a:ea typeface="Verdana"/>
              <a:cs typeface="Verdana"/>
              <a:sym typeface="Verdana"/>
            </a:endParaRPr>
          </a:p>
          <a:p>
            <a:pPr defTabSz="1219170">
              <a:buClr>
                <a:srgbClr val="000000"/>
              </a:buClr>
            </a:pPr>
            <a:endParaRPr sz="3200" b="1"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Visit </a:t>
            </a:r>
            <a:r>
              <a:rPr lang="en" sz="2667" b="1" kern="0">
                <a:solidFill>
                  <a:srgbClr val="FFFFFF"/>
                </a:solidFill>
                <a:latin typeface="Verdana"/>
                <a:ea typeface="Verdana"/>
                <a:cs typeface="Verdana"/>
                <a:sym typeface="Verdana"/>
              </a:rPr>
              <a:t>azcleanelections.gov</a:t>
            </a:r>
            <a:r>
              <a:rPr lang="en" sz="2667" kern="0">
                <a:solidFill>
                  <a:srgbClr val="00FFFF"/>
                </a:solidFill>
                <a:latin typeface="Verdana"/>
                <a:ea typeface="Verdana"/>
                <a:cs typeface="Verdana"/>
                <a:sym typeface="Verdana"/>
              </a:rPr>
              <a:t> to learn about your candidates and accessible voting options.</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Submit voter questions focused on disability issues for the Clean Elections debates at </a:t>
            </a:r>
            <a:r>
              <a:rPr lang="en" sz="2667" b="1" kern="0">
                <a:solidFill>
                  <a:srgbClr val="FFFFFF"/>
                </a:solidFill>
                <a:latin typeface="Verdana"/>
                <a:ea typeface="Verdana"/>
                <a:cs typeface="Verdana"/>
                <a:sym typeface="Verdana"/>
              </a:rPr>
              <a:t>debates@azcleanelections.gov</a:t>
            </a:r>
            <a:endParaRPr sz="2667" b="1" kern="0">
              <a:solidFill>
                <a:srgbClr val="FF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Use your vote and your voice to encourage others in the disability community to register and participate.</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a:p>
            <a:pPr marL="609585" indent="-474121" defTabSz="1219170">
              <a:buClr>
                <a:srgbClr val="00FFFF"/>
              </a:buClr>
              <a:buSzPts val="2000"/>
              <a:buFont typeface="Verdana"/>
              <a:buChar char="●"/>
            </a:pPr>
            <a:r>
              <a:rPr lang="en" sz="2667" kern="0">
                <a:solidFill>
                  <a:srgbClr val="00FFFF"/>
                </a:solidFill>
                <a:latin typeface="Verdana"/>
                <a:ea typeface="Verdana"/>
                <a:cs typeface="Verdana"/>
                <a:sym typeface="Verdana"/>
              </a:rPr>
              <a:t>Share resources from </a:t>
            </a:r>
            <a:r>
              <a:rPr lang="en" sz="2667" b="1" kern="0">
                <a:solidFill>
                  <a:srgbClr val="FFFFFF"/>
                </a:solidFill>
                <a:latin typeface="Verdana"/>
                <a:ea typeface="Verdana"/>
                <a:cs typeface="Verdana"/>
                <a:sym typeface="Verdana"/>
              </a:rPr>
              <a:t>@AZCleanElections</a:t>
            </a:r>
            <a:r>
              <a:rPr lang="en" sz="2667" kern="0">
                <a:solidFill>
                  <a:srgbClr val="00FFFF"/>
                </a:solidFill>
                <a:latin typeface="Verdana"/>
                <a:ea typeface="Verdana"/>
                <a:cs typeface="Verdana"/>
                <a:sym typeface="Verdana"/>
              </a:rPr>
              <a:t> on social media.</a:t>
            </a:r>
            <a:endParaRPr sz="2667" kern="0">
              <a:solidFill>
                <a:srgbClr val="00FFFF"/>
              </a:solidFill>
              <a:latin typeface="Verdana"/>
              <a:ea typeface="Verdana"/>
              <a:cs typeface="Verdana"/>
              <a:sym typeface="Verdan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5"/>
        <p:cNvGrpSpPr/>
        <p:nvPr/>
      </p:nvGrpSpPr>
      <p:grpSpPr>
        <a:xfrm>
          <a:off x="0" y="0"/>
          <a:ext cx="0" cy="0"/>
          <a:chOff x="0" y="0"/>
          <a:chExt cx="0" cy="0"/>
        </a:xfrm>
      </p:grpSpPr>
      <p:sp>
        <p:nvSpPr>
          <p:cNvPr id="136" name="Google Shape;136;p28"/>
          <p:cNvSpPr txBox="1"/>
          <p:nvPr/>
        </p:nvSpPr>
        <p:spPr>
          <a:xfrm>
            <a:off x="551000" y="401000"/>
            <a:ext cx="11090000" cy="6236800"/>
          </a:xfrm>
          <a:prstGeom prst="rect">
            <a:avLst/>
          </a:prstGeom>
          <a:noFill/>
          <a:ln>
            <a:noFill/>
          </a:ln>
        </p:spPr>
        <p:txBody>
          <a:bodyPr spcFirstLastPara="1" wrap="square" lIns="121900" tIns="121900" rIns="121900" bIns="121900" anchor="t" anchorCtr="0">
            <a:noAutofit/>
          </a:bodyPr>
          <a:lstStyle/>
          <a:p>
            <a:pPr defTabSz="1219170">
              <a:lnSpc>
                <a:spcPct val="115000"/>
              </a:lnSpc>
              <a:spcBef>
                <a:spcPts val="1600"/>
              </a:spcBef>
              <a:buClr>
                <a:srgbClr val="000000"/>
              </a:buClr>
              <a:buSzPts val="1100"/>
            </a:pPr>
            <a:r>
              <a:rPr lang="en" sz="2667" kern="0">
                <a:solidFill>
                  <a:srgbClr val="00FFFF"/>
                </a:solidFill>
                <a:latin typeface="Verdana"/>
                <a:ea typeface="Verdana"/>
                <a:cs typeface="Verdana"/>
                <a:sym typeface="Verdana"/>
              </a:rPr>
              <a:t>In Arizona, some ballot measures come from lawmakers and may appear online earlier. Measures from the public usually appear later, after signatures are turned in and checked.</a:t>
            </a:r>
            <a:endParaRPr sz="2667"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667" kern="0">
                <a:solidFill>
                  <a:srgbClr val="FFFFFF"/>
                </a:solidFill>
                <a:latin typeface="Verdana"/>
                <a:ea typeface="Verdana"/>
                <a:cs typeface="Verdana"/>
                <a:sym typeface="Verdana"/>
              </a:rPr>
              <a:t>Key 2026 General Election Dates</a:t>
            </a:r>
            <a:endParaRPr sz="2667" kern="0">
              <a:solidFill>
                <a:srgbClr val="FFFFFF"/>
              </a:solidFill>
              <a:latin typeface="Verdana"/>
              <a:ea typeface="Verdana"/>
              <a:cs typeface="Verdana"/>
              <a:sym typeface="Verdana"/>
            </a:endParaRPr>
          </a:p>
          <a:p>
            <a:pPr defTabSz="1219170">
              <a:lnSpc>
                <a:spcPct val="115000"/>
              </a:lnSpc>
              <a:spcBef>
                <a:spcPts val="1600"/>
              </a:spcBef>
              <a:buClr>
                <a:srgbClr val="000000"/>
              </a:buClr>
              <a:buSzPts val="1100"/>
            </a:pPr>
            <a:r>
              <a:rPr lang="en" sz="2667" kern="0">
                <a:solidFill>
                  <a:srgbClr val="FFFF00"/>
                </a:solidFill>
                <a:latin typeface="Verdana"/>
                <a:ea typeface="Verdana"/>
                <a:cs typeface="Verdana"/>
                <a:sym typeface="Verdana"/>
              </a:rPr>
              <a:t>• Last day to register to vote: </a:t>
            </a:r>
            <a:r>
              <a:rPr lang="en" sz="2667" kern="0">
                <a:solidFill>
                  <a:srgbClr val="FFFFFF"/>
                </a:solidFill>
                <a:latin typeface="Verdana"/>
                <a:ea typeface="Verdana"/>
                <a:cs typeface="Verdana"/>
                <a:sym typeface="Verdana"/>
              </a:rPr>
              <a:t>October 5</a:t>
            </a:r>
            <a:endParaRPr sz="2667" kern="0">
              <a:solidFill>
                <a:srgbClr val="FFFFFF"/>
              </a:solidFill>
              <a:latin typeface="Verdana"/>
              <a:ea typeface="Verdana"/>
              <a:cs typeface="Verdana"/>
              <a:sym typeface="Verdana"/>
            </a:endParaRPr>
          </a:p>
          <a:p>
            <a:pPr defTabSz="1219170">
              <a:lnSpc>
                <a:spcPct val="115000"/>
              </a:lnSpc>
              <a:spcBef>
                <a:spcPts val="1600"/>
              </a:spcBef>
              <a:buClr>
                <a:srgbClr val="000000"/>
              </a:buClr>
              <a:buSzPts val="1100"/>
            </a:pPr>
            <a:r>
              <a:rPr lang="en" sz="2667" kern="0">
                <a:solidFill>
                  <a:srgbClr val="FFFF00"/>
                </a:solidFill>
                <a:latin typeface="Verdana"/>
                <a:ea typeface="Verdana"/>
                <a:cs typeface="Verdana"/>
                <a:sym typeface="Verdana"/>
              </a:rPr>
              <a:t>• Early voting starts: </a:t>
            </a:r>
            <a:r>
              <a:rPr lang="en" sz="2667" kern="0">
                <a:solidFill>
                  <a:srgbClr val="FFFFFF"/>
                </a:solidFill>
                <a:latin typeface="Verdana"/>
                <a:ea typeface="Verdana"/>
                <a:cs typeface="Verdana"/>
                <a:sym typeface="Verdana"/>
              </a:rPr>
              <a:t>October 7</a:t>
            </a:r>
            <a:endParaRPr sz="2667" kern="0">
              <a:solidFill>
                <a:srgbClr val="FFFFFF"/>
              </a:solidFill>
              <a:latin typeface="Verdana"/>
              <a:ea typeface="Verdana"/>
              <a:cs typeface="Verdana"/>
              <a:sym typeface="Verdana"/>
            </a:endParaRPr>
          </a:p>
          <a:p>
            <a:pPr defTabSz="1219170">
              <a:lnSpc>
                <a:spcPct val="115000"/>
              </a:lnSpc>
              <a:spcBef>
                <a:spcPts val="1600"/>
              </a:spcBef>
              <a:buClr>
                <a:srgbClr val="000000"/>
              </a:buClr>
              <a:buSzPts val="1100"/>
            </a:pPr>
            <a:r>
              <a:rPr lang="en" sz="2667" kern="0">
                <a:solidFill>
                  <a:srgbClr val="FFFF00"/>
                </a:solidFill>
                <a:latin typeface="Verdana"/>
                <a:ea typeface="Verdana"/>
                <a:cs typeface="Verdana"/>
                <a:sym typeface="Verdana"/>
              </a:rPr>
              <a:t>• Last day to ask for a ballot by mail: </a:t>
            </a:r>
            <a:r>
              <a:rPr lang="en" sz="2667" kern="0">
                <a:solidFill>
                  <a:srgbClr val="FFFFFF"/>
                </a:solidFill>
                <a:latin typeface="Verdana"/>
                <a:ea typeface="Verdana"/>
                <a:cs typeface="Verdana"/>
                <a:sym typeface="Verdana"/>
              </a:rPr>
              <a:t>October 23</a:t>
            </a:r>
            <a:endParaRPr sz="2667" kern="0">
              <a:solidFill>
                <a:srgbClr val="FFFFFF"/>
              </a:solidFill>
              <a:latin typeface="Verdana"/>
              <a:ea typeface="Verdana"/>
              <a:cs typeface="Verdana"/>
              <a:sym typeface="Verdana"/>
            </a:endParaRPr>
          </a:p>
          <a:p>
            <a:pPr defTabSz="1219170">
              <a:lnSpc>
                <a:spcPct val="115000"/>
              </a:lnSpc>
              <a:spcBef>
                <a:spcPts val="1600"/>
              </a:spcBef>
              <a:buClr>
                <a:srgbClr val="000000"/>
              </a:buClr>
              <a:buSzPts val="1100"/>
            </a:pPr>
            <a:r>
              <a:rPr lang="en" sz="2667" kern="0">
                <a:solidFill>
                  <a:srgbClr val="FFFF00"/>
                </a:solidFill>
                <a:latin typeface="Verdana"/>
                <a:ea typeface="Verdana"/>
                <a:cs typeface="Verdana"/>
                <a:sym typeface="Verdana"/>
              </a:rPr>
              <a:t>• Mail your ballot back by: </a:t>
            </a:r>
            <a:r>
              <a:rPr lang="en" sz="2667" kern="0">
                <a:solidFill>
                  <a:srgbClr val="FFFFFF"/>
                </a:solidFill>
                <a:latin typeface="Verdana"/>
                <a:ea typeface="Verdana"/>
                <a:cs typeface="Verdana"/>
                <a:sym typeface="Verdana"/>
              </a:rPr>
              <a:t>October 27</a:t>
            </a:r>
            <a:endParaRPr sz="2667" kern="0">
              <a:solidFill>
                <a:srgbClr val="FFFFFF"/>
              </a:solidFill>
              <a:latin typeface="Verdana"/>
              <a:ea typeface="Verdana"/>
              <a:cs typeface="Verdana"/>
              <a:sym typeface="Verdana"/>
            </a:endParaRPr>
          </a:p>
          <a:p>
            <a:pPr defTabSz="1219170">
              <a:lnSpc>
                <a:spcPct val="115000"/>
              </a:lnSpc>
              <a:spcBef>
                <a:spcPts val="1600"/>
              </a:spcBef>
              <a:buClr>
                <a:srgbClr val="000000"/>
              </a:buClr>
              <a:buSzPts val="1100"/>
            </a:pPr>
            <a:r>
              <a:rPr lang="en" sz="2667" kern="0">
                <a:solidFill>
                  <a:srgbClr val="FFFF00"/>
                </a:solidFill>
                <a:latin typeface="Verdana"/>
                <a:ea typeface="Verdana"/>
                <a:cs typeface="Verdana"/>
                <a:sym typeface="Verdana"/>
              </a:rPr>
              <a:t>• Election Day: </a:t>
            </a:r>
            <a:r>
              <a:rPr lang="en" sz="2667" kern="0">
                <a:solidFill>
                  <a:srgbClr val="FFFFFF"/>
                </a:solidFill>
                <a:latin typeface="Verdana"/>
                <a:ea typeface="Verdana"/>
                <a:cs typeface="Verdana"/>
                <a:sym typeface="Verdana"/>
              </a:rPr>
              <a:t>November 3</a:t>
            </a:r>
            <a:endParaRPr sz="2667" kern="0">
              <a:solidFill>
                <a:srgbClr val="FFFFFF"/>
              </a:solidFill>
              <a:latin typeface="Verdana"/>
              <a:ea typeface="Verdana"/>
              <a:cs typeface="Verdana"/>
              <a:sym typeface="Verdana"/>
            </a:endParaRPr>
          </a:p>
          <a:p>
            <a:pPr marL="609585" defTabSz="1219170">
              <a:spcBef>
                <a:spcPts val="1600"/>
              </a:spcBef>
              <a:buClr>
                <a:srgbClr val="000000"/>
              </a:buClr>
            </a:pPr>
            <a:endParaRPr sz="2667" kern="0">
              <a:solidFill>
                <a:srgbClr val="00FFFF"/>
              </a:solidFill>
              <a:latin typeface="Verdana"/>
              <a:ea typeface="Verdana"/>
              <a:cs typeface="Verdana"/>
              <a:sym typeface="Verdan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0"/>
        <p:cNvGrpSpPr/>
        <p:nvPr/>
      </p:nvGrpSpPr>
      <p:grpSpPr>
        <a:xfrm>
          <a:off x="0" y="0"/>
          <a:ext cx="0" cy="0"/>
          <a:chOff x="0" y="0"/>
          <a:chExt cx="0" cy="0"/>
        </a:xfrm>
      </p:grpSpPr>
      <p:sp>
        <p:nvSpPr>
          <p:cNvPr id="141" name="Google Shape;141;p29"/>
          <p:cNvSpPr txBox="1"/>
          <p:nvPr/>
        </p:nvSpPr>
        <p:spPr>
          <a:xfrm>
            <a:off x="551000" y="1526433"/>
            <a:ext cx="11090000" cy="20400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6533" b="1" kern="0">
                <a:solidFill>
                  <a:srgbClr val="00FFFF"/>
                </a:solidFill>
                <a:latin typeface="Verdana"/>
                <a:ea typeface="Verdana"/>
                <a:cs typeface="Verdana"/>
                <a:sym typeface="Verdana"/>
              </a:rPr>
              <a:t>Questions / Discussion</a:t>
            </a:r>
            <a:endParaRPr sz="6000" kern="0">
              <a:solidFill>
                <a:srgbClr val="00FFFF"/>
              </a:solidFill>
              <a:latin typeface="Verdana"/>
              <a:ea typeface="Verdana"/>
              <a:cs typeface="Verdana"/>
              <a:sym typeface="Verdana"/>
            </a:endParaRPr>
          </a:p>
        </p:txBody>
      </p:sp>
      <p:sp>
        <p:nvSpPr>
          <p:cNvPr id="142" name="Google Shape;142;p29"/>
          <p:cNvSpPr txBox="1"/>
          <p:nvPr/>
        </p:nvSpPr>
        <p:spPr>
          <a:xfrm>
            <a:off x="551000" y="4773734"/>
            <a:ext cx="6752400" cy="1107955"/>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2800" b="1" kern="0">
                <a:solidFill>
                  <a:srgbClr val="FFFFFF"/>
                </a:solidFill>
                <a:latin typeface="Arial"/>
                <a:cs typeface="Arial"/>
                <a:sym typeface="Arial"/>
              </a:rPr>
              <a:t>Email us at </a:t>
            </a:r>
            <a:r>
              <a:rPr lang="en" sz="2800" b="1" kern="0">
                <a:solidFill>
                  <a:srgbClr val="FFFF00"/>
                </a:solidFill>
                <a:latin typeface="Arial"/>
                <a:cs typeface="Arial"/>
                <a:sym typeface="Arial"/>
              </a:rPr>
              <a:t>CCEC@AZCleanelections.gov</a:t>
            </a:r>
            <a:endParaRPr sz="2800" b="1" kern="0">
              <a:solidFill>
                <a:srgbClr val="FFFF00"/>
              </a:solidFill>
              <a:latin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8FE6228-033E-6422-6D16-6333978A36F0}"/>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60F13EA3-110E-0B49-DFA2-23109CBE61D0}"/>
              </a:ext>
            </a:extLst>
          </p:cNvPr>
          <p:cNvSpPr txBox="1">
            <a:spLocks noGrp="1"/>
          </p:cNvSpPr>
          <p:nvPr>
            <p:ph type="title" idx="4294967295"/>
          </p:nvPr>
        </p:nvSpPr>
        <p:spPr>
          <a:xfrm>
            <a:off x="1331119" y="1282435"/>
            <a:ext cx="952976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lang="en-US" sz="2400" b="1" dirty="0">
                <a:latin typeface="+mn-lt"/>
                <a:ea typeface="+mn-ea"/>
                <a:cs typeface="+mn-cs"/>
              </a:rPr>
              <a:t>Session 2: Curbside Voting, Special Elections Boards, and Other Protections for Voters with Disabilities: A Roundtable Discussion</a:t>
            </a:r>
            <a:endParaRPr kumimoji="0" lang="en-US"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3" name="Google Shape;1285;p66">
            <a:extLst>
              <a:ext uri="{FF2B5EF4-FFF2-40B4-BE49-F238E27FC236}">
                <a16:creationId xmlns:a16="http://schemas.microsoft.com/office/drawing/2014/main" id="{1D843802-50D4-0A8A-3558-09203BA100F8}"/>
              </a:ext>
              <a:ext uri="{C183D7F6-B498-43B3-948B-1728B52AA6E4}">
                <adec:decorative xmlns:adec="http://schemas.microsoft.com/office/drawing/2017/decorative" val="1"/>
              </a:ext>
            </a:extLst>
          </p:cNvPr>
          <p:cNvPicPr preferRelativeResize="0">
            <a:picLocks/>
          </p:cNvPicPr>
          <p:nvPr/>
        </p:nvPicPr>
        <p:blipFill>
          <a:blip r:embed="rId3">
            <a:extLst>
              <a:ext uri="{28A0092B-C50C-407E-A947-70E740481C1C}">
                <a14:useLocalDpi xmlns:a14="http://schemas.microsoft.com/office/drawing/2010/main" val="0"/>
              </a:ext>
            </a:extLst>
          </a:blip>
          <a:srcRect t="9478" b="9478"/>
          <a:stretch/>
        </p:blipFill>
        <p:spPr>
          <a:xfrm>
            <a:off x="1055604" y="2641689"/>
            <a:ext cx="1546400" cy="1546400"/>
          </a:xfrm>
          <a:prstGeom prst="ellipse">
            <a:avLst/>
          </a:prstGeom>
          <a:solidFill>
            <a:srgbClr val="FFFF00"/>
          </a:solidFill>
          <a:ln>
            <a:noFill/>
          </a:ln>
        </p:spPr>
      </p:pic>
      <p:sp>
        <p:nvSpPr>
          <p:cNvPr id="5" name="Google Shape;1289;p66">
            <a:extLst>
              <a:ext uri="{FF2B5EF4-FFF2-40B4-BE49-F238E27FC236}">
                <a16:creationId xmlns:a16="http://schemas.microsoft.com/office/drawing/2014/main" id="{EE9C98B5-9C61-DEAB-EF59-4EB0AD0CB998}"/>
              </a:ext>
            </a:extLst>
          </p:cNvPr>
          <p:cNvSpPr txBox="1">
            <a:spLocks/>
          </p:cNvSpPr>
          <p:nvPr/>
        </p:nvSpPr>
        <p:spPr>
          <a:xfrm>
            <a:off x="727788" y="4188089"/>
            <a:ext cx="1936216"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Univers"/>
                <a:ea typeface="Open Sans"/>
                <a:cs typeface="Poppins" panose="00000500000000000000" pitchFamily="2" charset="0"/>
                <a:sym typeface="Open Sans"/>
              </a:rPr>
              <a:t>Alex Gulotta</a:t>
            </a:r>
          </a:p>
          <a:p>
            <a:pPr marL="0" lvl="0" indent="0" defTabSz="609585">
              <a:buClr>
                <a:srgbClr val="1D1D1D"/>
              </a:buClr>
              <a:defRPr/>
            </a:pPr>
            <a:r>
              <a:rPr lang="en-US" sz="1600" b="0" dirty="0"/>
              <a:t>Arizona State Director- </a:t>
            </a:r>
          </a:p>
          <a:p>
            <a:pPr marL="0" lvl="0" indent="0" defTabSz="609585">
              <a:buClr>
                <a:srgbClr val="1D1D1D"/>
              </a:buClr>
              <a:defRPr/>
            </a:pPr>
            <a:r>
              <a:rPr lang="en-US" sz="1600" b="0" dirty="0"/>
              <a:t>All Voting Is Local </a:t>
            </a:r>
            <a:endParaRPr kumimoji="0" lang="en-US" sz="1600" b="0" i="0" u="none" strike="noStrike" kern="1200" cap="none" spc="0" normalizeH="0" baseline="0" noProof="0" dirty="0">
              <a:ln>
                <a:noFill/>
              </a:ln>
              <a:solidFill>
                <a:prstClr val="black"/>
              </a:solidFill>
              <a:effectLst/>
              <a:uLnTx/>
              <a:uFillTx/>
              <a:latin typeface="Univers"/>
              <a:ea typeface="Open Sans"/>
              <a:cs typeface="Poppins" panose="00000500000000000000" pitchFamily="2" charset="0"/>
              <a:sym typeface="Open Sans"/>
            </a:endParaRPr>
          </a:p>
        </p:txBody>
      </p:sp>
      <p:pic>
        <p:nvPicPr>
          <p:cNvPr id="9" name="Google Shape;1285;p66">
            <a:extLst>
              <a:ext uri="{FF2B5EF4-FFF2-40B4-BE49-F238E27FC236}">
                <a16:creationId xmlns:a16="http://schemas.microsoft.com/office/drawing/2014/main" id="{5FD75A7B-747F-8090-8B2C-3CF2B9A40C0E}"/>
              </a:ext>
              <a:ext uri="{C183D7F6-B498-43B3-948B-1728B52AA6E4}">
                <adec:decorative xmlns:adec="http://schemas.microsoft.com/office/drawing/2017/decorative" val="1"/>
              </a:ext>
            </a:extLst>
          </p:cNvPr>
          <p:cNvPicPr preferRelativeResize="0">
            <a:picLocks/>
          </p:cNvPicPr>
          <p:nvPr/>
        </p:nvPicPr>
        <p:blipFill>
          <a:blip r:embed="rId4">
            <a:extLst>
              <a:ext uri="{28A0092B-C50C-407E-A947-70E740481C1C}">
                <a14:useLocalDpi xmlns:a14="http://schemas.microsoft.com/office/drawing/2010/main" val="0"/>
              </a:ext>
            </a:extLst>
          </a:blip>
          <a:srcRect t="284" b="284"/>
          <a:stretch/>
        </p:blipFill>
        <p:spPr>
          <a:xfrm>
            <a:off x="2858936" y="2714977"/>
            <a:ext cx="1546400" cy="1546400"/>
          </a:xfrm>
          <a:prstGeom prst="ellipse">
            <a:avLst/>
          </a:prstGeom>
          <a:noFill/>
          <a:ln>
            <a:noFill/>
          </a:ln>
        </p:spPr>
      </p:pic>
      <p:sp>
        <p:nvSpPr>
          <p:cNvPr id="11" name="Google Shape;1288;p66">
            <a:extLst>
              <a:ext uri="{FF2B5EF4-FFF2-40B4-BE49-F238E27FC236}">
                <a16:creationId xmlns:a16="http://schemas.microsoft.com/office/drawing/2014/main" id="{85CCED29-EE02-E482-1272-3F4F6B89E0B7}"/>
              </a:ext>
            </a:extLst>
          </p:cNvPr>
          <p:cNvSpPr txBox="1">
            <a:spLocks/>
          </p:cNvSpPr>
          <p:nvPr/>
        </p:nvSpPr>
        <p:spPr>
          <a:xfrm>
            <a:off x="2731321" y="4188089"/>
            <a:ext cx="187245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16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Scott Jarrett,</a:t>
            </a:r>
          </a:p>
          <a:p>
            <a:pPr marL="0" lvl="0" indent="0" defTabSz="609585">
              <a:buClr>
                <a:srgbClr val="1D1D1D"/>
              </a:buClr>
              <a:defRPr/>
            </a:pPr>
            <a:r>
              <a:rPr lang="en-US" sz="1600" b="0" dirty="0">
                <a:solidFill>
                  <a:prstClr val="black"/>
                </a:solidFill>
                <a:cs typeface="Poppins" panose="00000500000000000000" pitchFamily="2" charset="0"/>
              </a:rPr>
              <a:t>Elections Director, Maricopa County Elections</a:t>
            </a:r>
            <a:endParaRPr kumimoji="0" lang="en-US" sz="16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15" name="Google Shape;1285;p66">
            <a:extLst>
              <a:ext uri="{FF2B5EF4-FFF2-40B4-BE49-F238E27FC236}">
                <a16:creationId xmlns:a16="http://schemas.microsoft.com/office/drawing/2014/main" id="{8C41678F-0D47-4929-1A14-7C651E9A608D}"/>
              </a:ext>
              <a:ext uri="{C183D7F6-B498-43B3-948B-1728B52AA6E4}">
                <adec:decorative xmlns:adec="http://schemas.microsoft.com/office/drawing/2017/decorative" val="1"/>
              </a:ext>
            </a:extLst>
          </p:cNvPr>
          <p:cNvPicPr preferRelativeResize="0">
            <a:picLocks/>
          </p:cNvPicPr>
          <p:nvPr/>
        </p:nvPicPr>
        <p:blipFill>
          <a:blip r:embed="rId5">
            <a:extLst>
              <a:ext uri="{28A0092B-C50C-407E-A947-70E740481C1C}">
                <a14:useLocalDpi xmlns:a14="http://schemas.microsoft.com/office/drawing/2010/main" val="0"/>
              </a:ext>
            </a:extLst>
          </a:blip>
          <a:srcRect/>
          <a:stretch/>
        </p:blipFill>
        <p:spPr>
          <a:xfrm>
            <a:off x="4725636" y="2714977"/>
            <a:ext cx="1546400" cy="1546400"/>
          </a:xfrm>
          <a:prstGeom prst="ellipse">
            <a:avLst/>
          </a:prstGeom>
          <a:noFill/>
          <a:ln>
            <a:noFill/>
          </a:ln>
        </p:spPr>
      </p:pic>
      <p:sp>
        <p:nvSpPr>
          <p:cNvPr id="17" name="Google Shape;1328;p66">
            <a:extLst>
              <a:ext uri="{FF2B5EF4-FFF2-40B4-BE49-F238E27FC236}">
                <a16:creationId xmlns:a16="http://schemas.microsoft.com/office/drawing/2014/main" id="{7B863BF3-40AB-6D68-7501-059FCBED152C}"/>
              </a:ext>
            </a:extLst>
          </p:cNvPr>
          <p:cNvSpPr txBox="1">
            <a:spLocks/>
          </p:cNvSpPr>
          <p:nvPr/>
        </p:nvSpPr>
        <p:spPr>
          <a:xfrm>
            <a:off x="4495215" y="4278045"/>
            <a:ext cx="1834714"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lvl="0" indent="0" defTabSz="609585">
              <a:buClr>
                <a:srgbClr val="1D1D1D"/>
              </a:buClr>
              <a:defRPr/>
            </a:pPr>
            <a:r>
              <a:rPr lang="en-US" sz="1600" dirty="0">
                <a:solidFill>
                  <a:prstClr val="black"/>
                </a:solidFill>
                <a:cs typeface="Poppins" panose="00000500000000000000" pitchFamily="2" charset="0"/>
              </a:rPr>
              <a:t>Natalia Sells, </a:t>
            </a:r>
            <a:r>
              <a:rPr lang="en-US" sz="1600" b="0" dirty="0">
                <a:solidFill>
                  <a:prstClr val="black"/>
                </a:solidFill>
                <a:cs typeface="Poppins" panose="00000500000000000000" pitchFamily="2" charset="0"/>
              </a:rPr>
              <a:t>Arizona Senior Campaign Manager- </a:t>
            </a:r>
          </a:p>
          <a:p>
            <a:pPr marL="0" lvl="0" indent="0" defTabSz="609585">
              <a:buClr>
                <a:srgbClr val="1D1D1D"/>
              </a:buClr>
              <a:defRPr/>
            </a:pPr>
            <a:r>
              <a:rPr lang="en-US" sz="1600" b="0" dirty="0">
                <a:solidFill>
                  <a:prstClr val="black"/>
                </a:solidFill>
                <a:cs typeface="Poppins" panose="00000500000000000000" pitchFamily="2" charset="0"/>
              </a:rPr>
              <a:t>All Voting Is Local</a:t>
            </a:r>
            <a:endParaRPr kumimoji="0" lang="en-US" sz="16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21" name="Google Shape;1285;p66">
            <a:extLst>
              <a:ext uri="{FF2B5EF4-FFF2-40B4-BE49-F238E27FC236}">
                <a16:creationId xmlns:a16="http://schemas.microsoft.com/office/drawing/2014/main" id="{6BA527D3-3AB0-2365-8ACF-51DB20053CEA}"/>
              </a:ext>
              <a:ext uri="{C183D7F6-B498-43B3-948B-1728B52AA6E4}">
                <adec:decorative xmlns:adec="http://schemas.microsoft.com/office/drawing/2017/decorative" val="1"/>
              </a:ext>
            </a:extLst>
          </p:cNvPr>
          <p:cNvPicPr preferRelativeResize="0">
            <a:picLocks/>
          </p:cNvPicPr>
          <p:nvPr/>
        </p:nvPicPr>
        <p:blipFill>
          <a:blip r:embed="rId6">
            <a:extLst>
              <a:ext uri="{28A0092B-C50C-407E-A947-70E740481C1C}">
                <a14:useLocalDpi xmlns:a14="http://schemas.microsoft.com/office/drawing/2010/main" val="0"/>
              </a:ext>
            </a:extLst>
          </a:blip>
          <a:srcRect t="12491" b="12491"/>
          <a:stretch/>
        </p:blipFill>
        <p:spPr>
          <a:xfrm>
            <a:off x="6536412" y="2622875"/>
            <a:ext cx="1546400" cy="1546400"/>
          </a:xfrm>
          <a:prstGeom prst="ellipse">
            <a:avLst/>
          </a:prstGeom>
          <a:noFill/>
          <a:ln>
            <a:noFill/>
          </a:ln>
        </p:spPr>
      </p:pic>
      <p:sp>
        <p:nvSpPr>
          <p:cNvPr id="23" name="Google Shape;1289;p66">
            <a:extLst>
              <a:ext uri="{FF2B5EF4-FFF2-40B4-BE49-F238E27FC236}">
                <a16:creationId xmlns:a16="http://schemas.microsoft.com/office/drawing/2014/main" id="{26D8CA11-FB86-1510-EB8A-EDC483F71BA7}"/>
              </a:ext>
            </a:extLst>
          </p:cNvPr>
          <p:cNvSpPr txBox="1">
            <a:spLocks/>
          </p:cNvSpPr>
          <p:nvPr/>
        </p:nvSpPr>
        <p:spPr>
          <a:xfrm>
            <a:off x="6451794" y="4261377"/>
            <a:ext cx="1834714"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lvl="0" indent="0" defTabSz="609585">
              <a:buClr>
                <a:srgbClr val="1D1D1D"/>
              </a:buClr>
              <a:defRPr/>
            </a:pPr>
            <a:r>
              <a:rPr lang="en-US" sz="1600" dirty="0">
                <a:solidFill>
                  <a:prstClr val="black"/>
                </a:solidFill>
                <a:cs typeface="Poppins" panose="00000500000000000000" pitchFamily="2" charset="0"/>
              </a:rPr>
              <a:t>Rey Valenzuela</a:t>
            </a:r>
            <a:r>
              <a:rPr lang="en-US" sz="1600" b="0" dirty="0">
                <a:solidFill>
                  <a:prstClr val="black"/>
                </a:solidFill>
                <a:cs typeface="Poppins" panose="00000500000000000000" pitchFamily="2" charset="0"/>
              </a:rPr>
              <a:t>, Director of Elections (Mail In Voting), </a:t>
            </a:r>
          </a:p>
          <a:p>
            <a:pPr marL="0" lvl="0" indent="0" defTabSz="609585">
              <a:buClr>
                <a:srgbClr val="1D1D1D"/>
              </a:buClr>
              <a:defRPr/>
            </a:pPr>
            <a:r>
              <a:rPr lang="en-US" sz="1600" b="0" dirty="0">
                <a:solidFill>
                  <a:prstClr val="black"/>
                </a:solidFill>
                <a:cs typeface="Poppins" panose="00000500000000000000" pitchFamily="2" charset="0"/>
              </a:rPr>
              <a:t>Maricopa County Elections</a:t>
            </a:r>
            <a:endParaRPr kumimoji="0" lang="en-US" sz="16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sp>
        <p:nvSpPr>
          <p:cNvPr id="4" name="Google Shape;1288;p66">
            <a:extLst>
              <a:ext uri="{FF2B5EF4-FFF2-40B4-BE49-F238E27FC236}">
                <a16:creationId xmlns:a16="http://schemas.microsoft.com/office/drawing/2014/main" id="{EB6D299A-E0DC-19CE-25B7-BFED407E32B3}"/>
              </a:ext>
            </a:extLst>
          </p:cNvPr>
          <p:cNvSpPr txBox="1">
            <a:spLocks/>
          </p:cNvSpPr>
          <p:nvPr/>
        </p:nvSpPr>
        <p:spPr>
          <a:xfrm>
            <a:off x="495919" y="2049687"/>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Panelists:</a:t>
            </a:r>
            <a:endPar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8" name="Picture 7" descr="All Voting is Local - Career Page">
            <a:extLst>
              <a:ext uri="{FF2B5EF4-FFF2-40B4-BE49-F238E27FC236}">
                <a16:creationId xmlns:a16="http://schemas.microsoft.com/office/drawing/2014/main" id="{E52E7AAA-FCFA-296D-48C5-A524709230C9}"/>
              </a:ext>
            </a:extLst>
          </p:cNvPr>
          <p:cNvPicPr>
            <a:picLocks noChangeAspect="1"/>
          </p:cNvPicPr>
          <p:nvPr/>
        </p:nvPicPr>
        <p:blipFill>
          <a:blip r:embed="rId7"/>
          <a:stretch>
            <a:fillRect/>
          </a:stretch>
        </p:blipFill>
        <p:spPr>
          <a:xfrm>
            <a:off x="8987789" y="4064895"/>
            <a:ext cx="2083293" cy="768901"/>
          </a:xfrm>
          <a:prstGeom prst="rect">
            <a:avLst/>
          </a:prstGeom>
        </p:spPr>
      </p:pic>
      <p:pic>
        <p:nvPicPr>
          <p:cNvPr id="12" name="Picture 11">
            <a:extLst>
              <a:ext uri="{FF2B5EF4-FFF2-40B4-BE49-F238E27FC236}">
                <a16:creationId xmlns:a16="http://schemas.microsoft.com/office/drawing/2014/main" id="{7D988B3B-7000-0913-51FE-619D07465F7B}"/>
              </a:ext>
            </a:extLst>
          </p:cNvPr>
          <p:cNvPicPr>
            <a:picLocks noChangeAspect="1"/>
          </p:cNvPicPr>
          <p:nvPr/>
        </p:nvPicPr>
        <p:blipFill>
          <a:blip r:embed="rId8"/>
          <a:stretch>
            <a:fillRect/>
          </a:stretch>
        </p:blipFill>
        <p:spPr>
          <a:xfrm>
            <a:off x="8987789" y="2622875"/>
            <a:ext cx="2362530" cy="885949"/>
          </a:xfrm>
          <a:prstGeom prst="rect">
            <a:avLst/>
          </a:prstGeom>
        </p:spPr>
      </p:pic>
    </p:spTree>
    <p:extLst>
      <p:ext uri="{BB962C8B-B14F-4D97-AF65-F5344CB8AC3E}">
        <p14:creationId xmlns:p14="http://schemas.microsoft.com/office/powerpoint/2010/main" val="2185549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908CD51-6F63-99F8-CF41-1D9540BE8376}"/>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EACA7773-69C5-487F-2401-95BDA99D42C9}"/>
              </a:ext>
            </a:extLst>
          </p:cNvPr>
          <p:cNvSpPr txBox="1">
            <a:spLocks noGrp="1"/>
          </p:cNvSpPr>
          <p:nvPr>
            <p:ph type="title" idx="4294967295"/>
          </p:nvPr>
        </p:nvSpPr>
        <p:spPr>
          <a:xfrm>
            <a:off x="1331119" y="2286583"/>
            <a:ext cx="9529762"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mn-lt"/>
                <a:ea typeface="+mn-ea"/>
                <a:cs typeface="+mn-cs"/>
              </a:rPr>
              <a:t>15 Minute Break</a:t>
            </a:r>
            <a:br>
              <a:rPr lang="en-US" b="1" dirty="0">
                <a:solidFill>
                  <a:srgbClr val="0070C0"/>
                </a:solidFill>
                <a:latin typeface="+mn-lt"/>
                <a:ea typeface="+mn-ea"/>
                <a:cs typeface="+mn-cs"/>
              </a:rPr>
            </a:br>
            <a:br>
              <a:rPr lang="en-US" b="1" dirty="0">
                <a:solidFill>
                  <a:srgbClr val="0070C0"/>
                </a:solidFill>
                <a:latin typeface="+mn-lt"/>
                <a:ea typeface="+mn-ea"/>
                <a:cs typeface="+mn-cs"/>
              </a:rPr>
            </a:br>
            <a:br>
              <a:rPr lang="en-US" b="1" dirty="0">
                <a:solidFill>
                  <a:srgbClr val="0070C0"/>
                </a:solidFill>
                <a:latin typeface="+mn-lt"/>
                <a:ea typeface="+mn-ea"/>
                <a:cs typeface="+mn-cs"/>
              </a:rPr>
            </a:br>
            <a:r>
              <a:rPr lang="en-US" b="1" dirty="0">
                <a:solidFill>
                  <a:srgbClr val="0070C0"/>
                </a:solidFill>
                <a:latin typeface="+mn-lt"/>
                <a:ea typeface="+mn-ea"/>
                <a:cs typeface="+mn-cs"/>
              </a:rPr>
              <a:t>Visit Resource Tables and </a:t>
            </a:r>
            <a:br>
              <a:rPr lang="en-US" b="1" dirty="0">
                <a:solidFill>
                  <a:srgbClr val="0070C0"/>
                </a:solidFill>
                <a:latin typeface="+mn-lt"/>
                <a:ea typeface="+mn-ea"/>
                <a:cs typeface="+mn-cs"/>
              </a:rPr>
            </a:br>
            <a:r>
              <a:rPr lang="en-US" b="1" dirty="0">
                <a:solidFill>
                  <a:srgbClr val="0070C0"/>
                </a:solidFill>
                <a:latin typeface="+mn-lt"/>
                <a:ea typeface="+mn-ea"/>
                <a:cs typeface="+mn-cs"/>
              </a:rPr>
              <a:t>Try Accessible Voting Machines</a:t>
            </a:r>
            <a:endParaRPr kumimoji="0" lang="en-US" sz="4400" b="1" i="0" u="none" strike="noStrike" kern="1200" cap="none" spc="0" normalizeH="0" baseline="0" noProof="0" dirty="0">
              <a:ln>
                <a:noFill/>
              </a:ln>
              <a:solidFill>
                <a:srgbClr val="0070C0"/>
              </a:solidFill>
              <a:effectLst/>
              <a:uLnTx/>
              <a:uFillTx/>
              <a:latin typeface="+mn-lt"/>
              <a:ea typeface="+mn-ea"/>
              <a:cs typeface="+mn-cs"/>
            </a:endParaRPr>
          </a:p>
        </p:txBody>
      </p:sp>
      <p:pic>
        <p:nvPicPr>
          <p:cNvPr id="3" name="Picture 2">
            <a:extLst>
              <a:ext uri="{FF2B5EF4-FFF2-40B4-BE49-F238E27FC236}">
                <a16:creationId xmlns:a16="http://schemas.microsoft.com/office/drawing/2014/main" id="{6E004468-29F8-28A8-590A-87BAFDFDBD77}"/>
              </a:ext>
            </a:extLst>
          </p:cNvPr>
          <p:cNvPicPr>
            <a:picLocks noChangeAspect="1"/>
          </p:cNvPicPr>
          <p:nvPr/>
        </p:nvPicPr>
        <p:blipFill>
          <a:blip r:embed="rId4"/>
          <a:stretch>
            <a:fillRect/>
          </a:stretch>
        </p:blipFill>
        <p:spPr>
          <a:xfrm>
            <a:off x="8939060" y="1776265"/>
            <a:ext cx="2181529" cy="2105319"/>
          </a:xfrm>
          <a:prstGeom prst="rect">
            <a:avLst/>
          </a:prstGeom>
        </p:spPr>
      </p:pic>
      <p:pic>
        <p:nvPicPr>
          <p:cNvPr id="4" name="Picture 3">
            <a:extLst>
              <a:ext uri="{FF2B5EF4-FFF2-40B4-BE49-F238E27FC236}">
                <a16:creationId xmlns:a16="http://schemas.microsoft.com/office/drawing/2014/main" id="{CA4F3B82-B0B4-2E0A-A825-E33C951CF8BB}"/>
              </a:ext>
            </a:extLst>
          </p:cNvPr>
          <p:cNvPicPr>
            <a:picLocks noChangeAspect="1"/>
          </p:cNvPicPr>
          <p:nvPr/>
        </p:nvPicPr>
        <p:blipFill>
          <a:blip r:embed="rId5"/>
          <a:stretch>
            <a:fillRect/>
          </a:stretch>
        </p:blipFill>
        <p:spPr>
          <a:xfrm>
            <a:off x="9590395" y="3866774"/>
            <a:ext cx="1400340" cy="525128"/>
          </a:xfrm>
          <a:prstGeom prst="rect">
            <a:avLst/>
          </a:prstGeom>
        </p:spPr>
      </p:pic>
    </p:spTree>
    <p:extLst>
      <p:ext uri="{BB962C8B-B14F-4D97-AF65-F5344CB8AC3E}">
        <p14:creationId xmlns:p14="http://schemas.microsoft.com/office/powerpoint/2010/main" val="139984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5922ECE-97BD-A360-406C-8623FA3AD2AC}"/>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0E4A633F-77F3-30AB-450B-8C8F4F3327E5}"/>
              </a:ext>
            </a:extLst>
          </p:cNvPr>
          <p:cNvSpPr txBox="1">
            <a:spLocks noGrp="1"/>
          </p:cNvSpPr>
          <p:nvPr>
            <p:ph type="title" idx="4294967295"/>
          </p:nvPr>
        </p:nvSpPr>
        <p:spPr>
          <a:xfrm>
            <a:off x="1331119" y="1282435"/>
            <a:ext cx="9529762"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Get Out The Vote, Arizona!: Real Stories from Real Voters</a:t>
            </a:r>
          </a:p>
        </p:txBody>
      </p:sp>
      <p:pic>
        <p:nvPicPr>
          <p:cNvPr id="3" name="Google Shape;1285;p66">
            <a:extLst>
              <a:ext uri="{FF2B5EF4-FFF2-40B4-BE49-F238E27FC236}">
                <a16:creationId xmlns:a16="http://schemas.microsoft.com/office/drawing/2014/main" id="{0E58BC2D-F18E-C840-2A9B-BB80AC2FBBF5}"/>
              </a:ext>
              <a:ext uri="{C183D7F6-B498-43B3-948B-1728B52AA6E4}">
                <adec:decorative xmlns:adec="http://schemas.microsoft.com/office/drawing/2017/decorative" val="1"/>
              </a:ext>
            </a:extLst>
          </p:cNvPr>
          <p:cNvPicPr preferRelativeResize="0">
            <a:picLocks/>
          </p:cNvPicPr>
          <p:nvPr/>
        </p:nvPicPr>
        <p:blipFill>
          <a:blip r:embed="rId3">
            <a:extLst>
              <a:ext uri="{28A0092B-C50C-407E-A947-70E740481C1C}">
                <a14:useLocalDpi xmlns:a14="http://schemas.microsoft.com/office/drawing/2010/main" val="0"/>
              </a:ext>
            </a:extLst>
          </a:blip>
          <a:srcRect t="4344" b="4344"/>
          <a:stretch/>
        </p:blipFill>
        <p:spPr>
          <a:xfrm>
            <a:off x="1055604" y="2641689"/>
            <a:ext cx="1546400" cy="1546400"/>
          </a:xfrm>
          <a:prstGeom prst="ellipse">
            <a:avLst/>
          </a:prstGeom>
          <a:solidFill>
            <a:srgbClr val="FFFF00"/>
          </a:solidFill>
          <a:ln>
            <a:noFill/>
          </a:ln>
        </p:spPr>
      </p:pic>
      <p:sp>
        <p:nvSpPr>
          <p:cNvPr id="5" name="Google Shape;1289;p66">
            <a:extLst>
              <a:ext uri="{FF2B5EF4-FFF2-40B4-BE49-F238E27FC236}">
                <a16:creationId xmlns:a16="http://schemas.microsoft.com/office/drawing/2014/main" id="{36A456EC-E2B2-A948-840B-8331138F16E7}"/>
              </a:ext>
            </a:extLst>
          </p:cNvPr>
          <p:cNvSpPr txBox="1">
            <a:spLocks/>
          </p:cNvSpPr>
          <p:nvPr/>
        </p:nvSpPr>
        <p:spPr>
          <a:xfrm>
            <a:off x="993604" y="4188089"/>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Univers"/>
                <a:ea typeface="Open Sans"/>
                <a:cs typeface="Poppins" panose="00000500000000000000" pitchFamily="2" charset="0"/>
                <a:sym typeface="Open Sans"/>
              </a:rPr>
              <a:t>Joe Giacinto</a:t>
            </a:r>
            <a:endParaRPr kumimoji="0" lang="en-US" sz="2000" b="0" i="0" u="none" strike="noStrike" kern="1200" cap="none" spc="0" normalizeH="0" baseline="0" noProof="0" dirty="0">
              <a:ln>
                <a:noFill/>
              </a:ln>
              <a:solidFill>
                <a:prstClr val="black"/>
              </a:solidFill>
              <a:effectLst/>
              <a:uLnTx/>
              <a:uFillTx/>
              <a:latin typeface="Univers"/>
              <a:ea typeface="Open Sans"/>
              <a:cs typeface="Poppins" panose="00000500000000000000" pitchFamily="2" charset="0"/>
              <a:sym typeface="Open Sans"/>
            </a:endParaRPr>
          </a:p>
        </p:txBody>
      </p:sp>
      <p:pic>
        <p:nvPicPr>
          <p:cNvPr id="9" name="Google Shape;1285;p66">
            <a:extLst>
              <a:ext uri="{FF2B5EF4-FFF2-40B4-BE49-F238E27FC236}">
                <a16:creationId xmlns:a16="http://schemas.microsoft.com/office/drawing/2014/main" id="{4EBBF01B-D070-720E-2FE5-8F62A2D19DB8}"/>
              </a:ext>
              <a:ext uri="{C183D7F6-B498-43B3-948B-1728B52AA6E4}">
                <adec:decorative xmlns:adec="http://schemas.microsoft.com/office/drawing/2017/decorative" val="1"/>
              </a:ext>
            </a:extLst>
          </p:cNvPr>
          <p:cNvPicPr preferRelativeResize="0">
            <a:picLocks/>
          </p:cNvPicPr>
          <p:nvPr/>
        </p:nvPicPr>
        <p:blipFill>
          <a:blip r:embed="rId4">
            <a:extLst>
              <a:ext uri="{28A0092B-C50C-407E-A947-70E740481C1C}">
                <a14:useLocalDpi xmlns:a14="http://schemas.microsoft.com/office/drawing/2010/main" val="0"/>
              </a:ext>
            </a:extLst>
          </a:blip>
          <a:srcRect t="12500" b="12500"/>
          <a:stretch/>
        </p:blipFill>
        <p:spPr>
          <a:xfrm>
            <a:off x="2795783" y="2641689"/>
            <a:ext cx="1546400" cy="1546400"/>
          </a:xfrm>
          <a:prstGeom prst="ellipse">
            <a:avLst/>
          </a:prstGeom>
          <a:noFill/>
          <a:ln>
            <a:noFill/>
          </a:ln>
        </p:spPr>
      </p:pic>
      <p:sp>
        <p:nvSpPr>
          <p:cNvPr id="11" name="Google Shape;1288;p66">
            <a:extLst>
              <a:ext uri="{FF2B5EF4-FFF2-40B4-BE49-F238E27FC236}">
                <a16:creationId xmlns:a16="http://schemas.microsoft.com/office/drawing/2014/main" id="{9488B6AA-AB27-7D97-C8B7-5D2ECE279BDD}"/>
              </a:ext>
            </a:extLst>
          </p:cNvPr>
          <p:cNvSpPr txBox="1">
            <a:spLocks/>
          </p:cNvSpPr>
          <p:nvPr/>
        </p:nvSpPr>
        <p:spPr>
          <a:xfrm>
            <a:off x="2731322" y="4188089"/>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Tyler Haggerty</a:t>
            </a:r>
            <a:r>
              <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 </a:t>
            </a:r>
          </a:p>
        </p:txBody>
      </p:sp>
      <p:pic>
        <p:nvPicPr>
          <p:cNvPr id="15" name="Google Shape;1285;p66">
            <a:extLst>
              <a:ext uri="{FF2B5EF4-FFF2-40B4-BE49-F238E27FC236}">
                <a16:creationId xmlns:a16="http://schemas.microsoft.com/office/drawing/2014/main" id="{AB204537-508F-3A02-33E4-4F9E94BF270F}"/>
              </a:ext>
              <a:ext uri="{C183D7F6-B498-43B3-948B-1728B52AA6E4}">
                <adec:decorative xmlns:adec="http://schemas.microsoft.com/office/drawing/2017/decorative" val="1"/>
              </a:ext>
            </a:extLst>
          </p:cNvPr>
          <p:cNvPicPr preferRelativeResize="0">
            <a:picLocks/>
          </p:cNvPicPr>
          <p:nvPr/>
        </p:nvPicPr>
        <p:blipFill>
          <a:blip r:embed="rId5">
            <a:extLst>
              <a:ext uri="{28A0092B-C50C-407E-A947-70E740481C1C}">
                <a14:useLocalDpi xmlns:a14="http://schemas.microsoft.com/office/drawing/2010/main" val="0"/>
              </a:ext>
            </a:extLst>
          </a:blip>
          <a:srcRect t="21875" b="21875"/>
          <a:stretch/>
        </p:blipFill>
        <p:spPr>
          <a:xfrm>
            <a:off x="4473960" y="2641689"/>
            <a:ext cx="1546400" cy="1546400"/>
          </a:xfrm>
          <a:prstGeom prst="ellipse">
            <a:avLst/>
          </a:prstGeom>
          <a:noFill/>
          <a:ln>
            <a:noFill/>
          </a:ln>
        </p:spPr>
      </p:pic>
      <p:sp>
        <p:nvSpPr>
          <p:cNvPr id="17" name="Google Shape;1328;p66">
            <a:extLst>
              <a:ext uri="{FF2B5EF4-FFF2-40B4-BE49-F238E27FC236}">
                <a16:creationId xmlns:a16="http://schemas.microsoft.com/office/drawing/2014/main" id="{530FB434-D47C-4B1E-9457-C778ACA31D19}"/>
              </a:ext>
            </a:extLst>
          </p:cNvPr>
          <p:cNvSpPr txBox="1">
            <a:spLocks/>
          </p:cNvSpPr>
          <p:nvPr/>
        </p:nvSpPr>
        <p:spPr>
          <a:xfrm>
            <a:off x="4470602" y="4188089"/>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Audra Paletta</a:t>
            </a:r>
            <a:endPar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21" name="Google Shape;1285;p66">
            <a:extLst>
              <a:ext uri="{FF2B5EF4-FFF2-40B4-BE49-F238E27FC236}">
                <a16:creationId xmlns:a16="http://schemas.microsoft.com/office/drawing/2014/main" id="{51B79E45-92DA-B3BF-5D21-D5312413F999}"/>
              </a:ext>
              <a:ext uri="{C183D7F6-B498-43B3-948B-1728B52AA6E4}">
                <adec:decorative xmlns:adec="http://schemas.microsoft.com/office/drawing/2017/decorative" val="1"/>
              </a:ext>
            </a:extLst>
          </p:cNvPr>
          <p:cNvPicPr preferRelativeResize="0">
            <a:picLocks/>
          </p:cNvPicPr>
          <p:nvPr/>
        </p:nvPicPr>
        <p:blipFill>
          <a:blip r:embed="rId6">
            <a:extLst>
              <a:ext uri="{28A0092B-C50C-407E-A947-70E740481C1C}">
                <a14:useLocalDpi xmlns:a14="http://schemas.microsoft.com/office/drawing/2010/main" val="0"/>
              </a:ext>
            </a:extLst>
          </a:blip>
          <a:srcRect t="5266" b="5266"/>
          <a:stretch/>
        </p:blipFill>
        <p:spPr>
          <a:xfrm>
            <a:off x="6214290" y="2655800"/>
            <a:ext cx="1546400" cy="1546400"/>
          </a:xfrm>
          <a:prstGeom prst="ellipse">
            <a:avLst/>
          </a:prstGeom>
          <a:noFill/>
          <a:ln>
            <a:noFill/>
          </a:ln>
        </p:spPr>
      </p:pic>
      <p:sp>
        <p:nvSpPr>
          <p:cNvPr id="23" name="Google Shape;1289;p66">
            <a:extLst>
              <a:ext uri="{FF2B5EF4-FFF2-40B4-BE49-F238E27FC236}">
                <a16:creationId xmlns:a16="http://schemas.microsoft.com/office/drawing/2014/main" id="{61B4BA20-6CC9-6205-75FD-F5AF36F737B4}"/>
              </a:ext>
            </a:extLst>
          </p:cNvPr>
          <p:cNvSpPr txBox="1">
            <a:spLocks/>
          </p:cNvSpPr>
          <p:nvPr/>
        </p:nvSpPr>
        <p:spPr>
          <a:xfrm>
            <a:off x="6152290" y="4202200"/>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lang="en-US" sz="2000" dirty="0">
                <a:solidFill>
                  <a:prstClr val="black"/>
                </a:solidFill>
                <a:cs typeface="Poppins" panose="00000500000000000000" pitchFamily="2" charset="0"/>
              </a:rPr>
              <a:t>Jason Snead</a:t>
            </a:r>
            <a:endParaRPr kumimoji="0" lang="en-US" sz="200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33" name="Google Shape;1285;p66">
            <a:extLst>
              <a:ext uri="{FF2B5EF4-FFF2-40B4-BE49-F238E27FC236}">
                <a16:creationId xmlns:a16="http://schemas.microsoft.com/office/drawing/2014/main" id="{2B2B310A-C2D6-0117-7DF9-6884F7970CF5}"/>
              </a:ext>
              <a:ext uri="{C183D7F6-B498-43B3-948B-1728B52AA6E4}">
                <adec:decorative xmlns:adec="http://schemas.microsoft.com/office/drawing/2017/decorative" val="1"/>
              </a:ext>
            </a:extLst>
          </p:cNvPr>
          <p:cNvPicPr preferRelativeResize="0">
            <a:picLocks/>
          </p:cNvPicPr>
          <p:nvPr/>
        </p:nvPicPr>
        <p:blipFill>
          <a:blip r:embed="rId7">
            <a:extLst>
              <a:ext uri="{28A0092B-C50C-407E-A947-70E740481C1C}">
                <a14:useLocalDpi xmlns:a14="http://schemas.microsoft.com/office/drawing/2010/main" val="0"/>
              </a:ext>
            </a:extLst>
          </a:blip>
          <a:srcRect t="10000" b="10000"/>
          <a:stretch/>
        </p:blipFill>
        <p:spPr>
          <a:xfrm>
            <a:off x="9632646" y="2655800"/>
            <a:ext cx="1546400" cy="1546400"/>
          </a:xfrm>
          <a:prstGeom prst="ellipse">
            <a:avLst/>
          </a:prstGeom>
          <a:noFill/>
          <a:ln>
            <a:noFill/>
          </a:ln>
        </p:spPr>
      </p:pic>
      <p:sp>
        <p:nvSpPr>
          <p:cNvPr id="35" name="Google Shape;1328;p66">
            <a:extLst>
              <a:ext uri="{FF2B5EF4-FFF2-40B4-BE49-F238E27FC236}">
                <a16:creationId xmlns:a16="http://schemas.microsoft.com/office/drawing/2014/main" id="{BD25D896-ECF8-54D7-EB75-3D414D390B19}"/>
              </a:ext>
            </a:extLst>
          </p:cNvPr>
          <p:cNvSpPr txBox="1">
            <a:spLocks/>
          </p:cNvSpPr>
          <p:nvPr/>
        </p:nvSpPr>
        <p:spPr>
          <a:xfrm>
            <a:off x="9629287" y="4202200"/>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Jessie Barbosa</a:t>
            </a:r>
            <a:endPar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sp>
        <p:nvSpPr>
          <p:cNvPr id="4" name="Google Shape;1288;p66">
            <a:extLst>
              <a:ext uri="{FF2B5EF4-FFF2-40B4-BE49-F238E27FC236}">
                <a16:creationId xmlns:a16="http://schemas.microsoft.com/office/drawing/2014/main" id="{BF7F256D-CE7E-7968-ECE9-2F96540BF4BC}"/>
              </a:ext>
            </a:extLst>
          </p:cNvPr>
          <p:cNvSpPr txBox="1">
            <a:spLocks/>
          </p:cNvSpPr>
          <p:nvPr/>
        </p:nvSpPr>
        <p:spPr>
          <a:xfrm>
            <a:off x="495919" y="2049687"/>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Panelists:</a:t>
            </a:r>
            <a:endPar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sp>
        <p:nvSpPr>
          <p:cNvPr id="7" name="Google Shape;1288;p66">
            <a:extLst>
              <a:ext uri="{FF2B5EF4-FFF2-40B4-BE49-F238E27FC236}">
                <a16:creationId xmlns:a16="http://schemas.microsoft.com/office/drawing/2014/main" id="{424B8D00-68F7-3216-8FCF-60B93CA69713}"/>
              </a:ext>
            </a:extLst>
          </p:cNvPr>
          <p:cNvSpPr txBox="1">
            <a:spLocks/>
          </p:cNvSpPr>
          <p:nvPr/>
        </p:nvSpPr>
        <p:spPr>
          <a:xfrm>
            <a:off x="9629287" y="2019110"/>
            <a:ext cx="167040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Moderator:</a:t>
            </a:r>
            <a:endPar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8" name="Picture 7" descr="ADDPC | Arizona Development Disabilities Planning Council">
            <a:extLst>
              <a:ext uri="{FF2B5EF4-FFF2-40B4-BE49-F238E27FC236}">
                <a16:creationId xmlns:a16="http://schemas.microsoft.com/office/drawing/2014/main" id="{BA51551C-642E-9495-3FBF-E1FA0C6D1E7D}"/>
              </a:ext>
            </a:extLst>
          </p:cNvPr>
          <p:cNvPicPr>
            <a:picLocks noChangeAspect="1"/>
          </p:cNvPicPr>
          <p:nvPr/>
        </p:nvPicPr>
        <p:blipFill>
          <a:blip r:embed="rId8"/>
          <a:stretch>
            <a:fillRect/>
          </a:stretch>
        </p:blipFill>
        <p:spPr>
          <a:xfrm>
            <a:off x="6577608" y="5575565"/>
            <a:ext cx="1806326" cy="838702"/>
          </a:xfrm>
          <a:prstGeom prst="rect">
            <a:avLst/>
          </a:prstGeom>
        </p:spPr>
      </p:pic>
      <p:pic>
        <p:nvPicPr>
          <p:cNvPr id="12" name="Picture 11">
            <a:extLst>
              <a:ext uri="{FF2B5EF4-FFF2-40B4-BE49-F238E27FC236}">
                <a16:creationId xmlns:a16="http://schemas.microsoft.com/office/drawing/2014/main" id="{4971C9D2-8485-2CA3-8043-E7A215903E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12749" y="5356563"/>
            <a:ext cx="1404076" cy="1197782"/>
          </a:xfrm>
          <a:prstGeom prst="rect">
            <a:avLst/>
          </a:prstGeom>
        </p:spPr>
      </p:pic>
    </p:spTree>
    <p:extLst>
      <p:ext uri="{BB962C8B-B14F-4D97-AF65-F5344CB8AC3E}">
        <p14:creationId xmlns:p14="http://schemas.microsoft.com/office/powerpoint/2010/main" val="845713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4BDD47A-A498-7EE7-17A7-B8580C486E4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BB8063-A9F0-1AD6-F9EB-1C749C973DC0}"/>
              </a:ext>
            </a:extLst>
          </p:cNvPr>
          <p:cNvSpPr txBox="1"/>
          <p:nvPr/>
        </p:nvSpPr>
        <p:spPr>
          <a:xfrm>
            <a:off x="3397874" y="2626282"/>
            <a:ext cx="5396252" cy="2062103"/>
          </a:xfrm>
          <a:prstGeom prst="rect">
            <a:avLst/>
          </a:prstGeom>
          <a:noFill/>
        </p:spPr>
        <p:txBody>
          <a:bodyPr wrap="square" rtlCol="0">
            <a:spAutoFit/>
          </a:bodyPr>
          <a:lstStyle/>
          <a:p>
            <a:pPr algn="ctr"/>
            <a:br>
              <a:rPr lang="en-US" sz="3200" dirty="0">
                <a:solidFill>
                  <a:schemeClr val="bg1"/>
                </a:solidFill>
                <a:latin typeface="Aptos" panose="020B0004020202020204" pitchFamily="34" charset="0"/>
              </a:rPr>
            </a:br>
            <a:r>
              <a:rPr lang="en-US" sz="3200" dirty="0">
                <a:solidFill>
                  <a:schemeClr val="bg1"/>
                </a:solidFill>
                <a:latin typeface="Aptos" panose="020B0004020202020204" pitchFamily="34" charset="0"/>
              </a:rPr>
              <a:t>Please introduce yourself and share a fun or little-known fact about yourself.</a:t>
            </a: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874639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0408A49-72D5-6999-46B9-451E592D7F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0AA56CD-7DB6-B73C-B03B-8899BE2F7BB0}"/>
              </a:ext>
            </a:extLst>
          </p:cNvPr>
          <p:cNvSpPr txBox="1"/>
          <p:nvPr/>
        </p:nvSpPr>
        <p:spPr>
          <a:xfrm>
            <a:off x="3125754" y="3167458"/>
            <a:ext cx="6181555" cy="1077218"/>
          </a:xfrm>
          <a:prstGeom prst="rect">
            <a:avLst/>
          </a:prstGeom>
          <a:noFill/>
        </p:spPr>
        <p:txBody>
          <a:bodyPr wrap="square" rtlCol="0">
            <a:spAutoFit/>
          </a:bodyPr>
          <a:lstStyle/>
          <a:p>
            <a:pPr algn="ctr"/>
            <a:r>
              <a:rPr lang="en-US" sz="3200" dirty="0">
                <a:solidFill>
                  <a:schemeClr val="bg1"/>
                </a:solidFill>
                <a:latin typeface="Aptos" panose="020B0004020202020204" pitchFamily="34" charset="0"/>
              </a:rPr>
              <a:t>Election Day is November 3rd- </a:t>
            </a:r>
          </a:p>
          <a:p>
            <a:pPr algn="ctr"/>
            <a:r>
              <a:rPr lang="en-US" sz="3200" dirty="0">
                <a:solidFill>
                  <a:schemeClr val="bg1"/>
                </a:solidFill>
                <a:latin typeface="Aptos" panose="020B0004020202020204" pitchFamily="34" charset="0"/>
              </a:rPr>
              <a:t>Are you planning on voting?</a:t>
            </a: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153258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7EF52B-FDB8-1552-7E94-9431BBB75F4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2B97114-9D8D-C930-4A80-B3AF35350257}"/>
              </a:ext>
            </a:extLst>
          </p:cNvPr>
          <p:cNvSpPr txBox="1"/>
          <p:nvPr/>
        </p:nvSpPr>
        <p:spPr>
          <a:xfrm>
            <a:off x="2184127" y="2626282"/>
            <a:ext cx="7976909" cy="2062103"/>
          </a:xfrm>
          <a:prstGeom prst="rect">
            <a:avLst/>
          </a:prstGeom>
          <a:noFill/>
        </p:spPr>
        <p:txBody>
          <a:bodyPr wrap="square" rtlCol="0">
            <a:spAutoFit/>
          </a:bodyPr>
          <a:lstStyle/>
          <a:p>
            <a:pPr algn="ctr"/>
            <a:r>
              <a:rPr lang="en-US" sz="3200" dirty="0">
                <a:solidFill>
                  <a:schemeClr val="bg1"/>
                </a:solidFill>
              </a:rPr>
              <a:t>What do you do to plan for Election Day? (example: do you research the candidates, do you request a mail-in ballot etc.?)</a:t>
            </a: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785818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9BAE93-2D27-0327-D837-24EA15F8544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A5F87CD-D11C-FBC4-13C9-63559B9C561B}"/>
              </a:ext>
            </a:extLst>
          </p:cNvPr>
          <p:cNvSpPr txBox="1"/>
          <p:nvPr/>
        </p:nvSpPr>
        <p:spPr>
          <a:xfrm>
            <a:off x="2184127" y="2626282"/>
            <a:ext cx="7976909" cy="2369880"/>
          </a:xfrm>
          <a:prstGeom prst="rect">
            <a:avLst/>
          </a:prstGeom>
          <a:noFill/>
        </p:spPr>
        <p:txBody>
          <a:bodyPr wrap="square" rtlCol="0">
            <a:spAutoFit/>
          </a:bodyPr>
          <a:lstStyle/>
          <a:p>
            <a:pPr lvl="0" fontAlgn="base"/>
            <a:r>
              <a:rPr lang="en-US" sz="2800" dirty="0">
                <a:solidFill>
                  <a:schemeClr val="bg1"/>
                </a:solidFill>
                <a:latin typeface="Aptos" panose="020B0004020202020204" pitchFamily="34" charset="0"/>
              </a:rPr>
              <a:t>Why is voting important to you? What does it mean to participate in the electoral process as a person with a disability?</a:t>
            </a:r>
          </a:p>
          <a:p>
            <a:br>
              <a:rPr lang="en-US" sz="3200" dirty="0"/>
            </a:b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180989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6E6828-F99B-E76C-CFB3-6784D48BD2D5}"/>
              </a:ext>
            </a:extLst>
          </p:cNvPr>
          <p:cNvSpPr txBox="1">
            <a:spLocks noGrp="1"/>
          </p:cNvSpPr>
          <p:nvPr>
            <p:ph type="title" idx="4294967295"/>
          </p:nvPr>
        </p:nvSpPr>
        <p:spPr>
          <a:xfrm>
            <a:off x="1331119" y="1400175"/>
            <a:ext cx="952976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Housekeeping Rules</a:t>
            </a:r>
          </a:p>
        </p:txBody>
      </p:sp>
      <p:sp>
        <p:nvSpPr>
          <p:cNvPr id="5" name="TextBox 4">
            <a:extLst>
              <a:ext uri="{FF2B5EF4-FFF2-40B4-BE49-F238E27FC236}">
                <a16:creationId xmlns:a16="http://schemas.microsoft.com/office/drawing/2014/main" id="{14F43B44-D6ED-DC13-C06E-85D4F07EC7EC}"/>
              </a:ext>
            </a:extLst>
          </p:cNvPr>
          <p:cNvSpPr txBox="1"/>
          <p:nvPr/>
        </p:nvSpPr>
        <p:spPr>
          <a:xfrm>
            <a:off x="1331119" y="2169616"/>
            <a:ext cx="9930930" cy="3783856"/>
          </a:xfrm>
          <a:prstGeom prst="rect">
            <a:avLst/>
          </a:prstGeom>
          <a:noFill/>
        </p:spPr>
        <p:txBody>
          <a:bodyPr wrap="square" rtlCol="0">
            <a:spAutoFit/>
          </a:bodyPr>
          <a:lstStyle/>
          <a:p>
            <a:pPr marL="285750" indent="-285750">
              <a:lnSpc>
                <a:spcPct val="150000"/>
              </a:lnSpc>
              <a:buSzPct val="150000"/>
              <a:buFont typeface="Univers" panose="020B0503020202020204" pitchFamily="34" charset="0"/>
              <a:buChar char="•"/>
            </a:pPr>
            <a:endParaRPr lang="en-US" dirty="0"/>
          </a:p>
          <a:p>
            <a:pPr marL="285750" indent="-285750">
              <a:lnSpc>
                <a:spcPct val="150000"/>
              </a:lnSpc>
              <a:buSzPct val="150000"/>
              <a:buFont typeface="Univers" panose="020B0503020202020204" pitchFamily="34" charset="0"/>
              <a:buChar char="•"/>
            </a:pPr>
            <a:r>
              <a:rPr lang="en-US" dirty="0"/>
              <a:t>All sessions will be held in this room. Lunch will be served in the café across the courtyard. Restrooms are located down the hall to the right. </a:t>
            </a:r>
          </a:p>
          <a:p>
            <a:pPr marL="285750" indent="-285750">
              <a:lnSpc>
                <a:spcPct val="150000"/>
              </a:lnSpc>
              <a:buSzPct val="150000"/>
              <a:buFont typeface="Univers" panose="020B0503020202020204" pitchFamily="34" charset="0"/>
              <a:buChar char="•"/>
            </a:pPr>
            <a:r>
              <a:rPr lang="en-US" dirty="0"/>
              <a:t>If you need to take a quick break, please feel free to use the courtyard, café or lobby. </a:t>
            </a:r>
          </a:p>
          <a:p>
            <a:pPr marL="285750" indent="-285750">
              <a:lnSpc>
                <a:spcPct val="150000"/>
              </a:lnSpc>
              <a:buSzPct val="150000"/>
              <a:buFont typeface="Univers" panose="020B0503020202020204" pitchFamily="34" charset="0"/>
              <a:buChar char="•"/>
            </a:pPr>
            <a:r>
              <a:rPr lang="en-US" dirty="0"/>
              <a:t>Please be respectful to the speakers- if you need to take a call or engage in an extended conversation, please step out into the courtyard or lobby area.</a:t>
            </a:r>
          </a:p>
          <a:p>
            <a:pPr marL="285750" indent="-285750">
              <a:lnSpc>
                <a:spcPct val="150000"/>
              </a:lnSpc>
              <a:buSzPct val="150000"/>
              <a:buFont typeface="Univers" panose="020B0503020202020204" pitchFamily="34" charset="0"/>
              <a:buChar char="•"/>
            </a:pPr>
            <a:r>
              <a:rPr lang="en-US" dirty="0"/>
              <a:t>Please speak slowly and wait for a staff person to pass you the mic. This allows or ASL and CART interpreters to keep up. </a:t>
            </a:r>
          </a:p>
          <a:p>
            <a:pPr>
              <a:lnSpc>
                <a:spcPct val="150000"/>
              </a:lnSpc>
              <a:buSzPct val="150000"/>
            </a:pPr>
            <a:endParaRPr lang="en-US" dirty="0"/>
          </a:p>
        </p:txBody>
      </p:sp>
    </p:spTree>
    <p:extLst>
      <p:ext uri="{BB962C8B-B14F-4D97-AF65-F5344CB8AC3E}">
        <p14:creationId xmlns:p14="http://schemas.microsoft.com/office/powerpoint/2010/main" val="74691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F15CB0F-6619-5810-6026-466EE885D27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F6F36E-8C53-0CF7-4439-E96DA29C1401}"/>
              </a:ext>
            </a:extLst>
          </p:cNvPr>
          <p:cNvSpPr txBox="1"/>
          <p:nvPr/>
        </p:nvSpPr>
        <p:spPr>
          <a:xfrm>
            <a:off x="2342747" y="3363400"/>
            <a:ext cx="7976909" cy="2000548"/>
          </a:xfrm>
          <a:prstGeom prst="rect">
            <a:avLst/>
          </a:prstGeom>
          <a:noFill/>
        </p:spPr>
        <p:txBody>
          <a:bodyPr wrap="square" rtlCol="0">
            <a:spAutoFit/>
          </a:bodyPr>
          <a:lstStyle/>
          <a:p>
            <a:pPr lvl="0" fontAlgn="base"/>
            <a:r>
              <a:rPr lang="en-US" sz="3200" dirty="0">
                <a:solidFill>
                  <a:schemeClr val="bg1"/>
                </a:solidFill>
                <a:latin typeface="Aptos" panose="020B0004020202020204" pitchFamily="34" charset="0"/>
              </a:rPr>
              <a:t>What issues are most important to you?</a:t>
            </a:r>
          </a:p>
          <a:p>
            <a:br>
              <a:rPr lang="en-US" sz="2800" dirty="0"/>
            </a:br>
            <a:br>
              <a:rPr lang="en-US" sz="3200" dirty="0"/>
            </a:b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522110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967616-0A6C-E670-984B-0BEEA6870E6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C8BFA5A-E933-5F3E-8E99-C28B4E2F76BC}"/>
              </a:ext>
            </a:extLst>
          </p:cNvPr>
          <p:cNvSpPr txBox="1"/>
          <p:nvPr/>
        </p:nvSpPr>
        <p:spPr>
          <a:xfrm>
            <a:off x="2333416" y="2859547"/>
            <a:ext cx="7976909" cy="2215991"/>
          </a:xfrm>
          <a:prstGeom prst="rect">
            <a:avLst/>
          </a:prstGeom>
          <a:noFill/>
        </p:spPr>
        <p:txBody>
          <a:bodyPr wrap="square" rtlCol="0">
            <a:spAutoFit/>
          </a:bodyPr>
          <a:lstStyle/>
          <a:p>
            <a:pPr lvl="0" fontAlgn="base"/>
            <a:r>
              <a:rPr lang="en-US" sz="2800" dirty="0">
                <a:solidFill>
                  <a:schemeClr val="bg1"/>
                </a:solidFill>
              </a:rPr>
              <a:t>Any closing tips for voters with disabilities.</a:t>
            </a:r>
          </a:p>
          <a:p>
            <a:br>
              <a:rPr lang="en-US" dirty="0"/>
            </a:br>
            <a:br>
              <a:rPr lang="en-US" sz="2800" dirty="0"/>
            </a:br>
            <a:br>
              <a:rPr lang="en-US" sz="3200" dirty="0"/>
            </a:b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688271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D89289-F640-83D2-46A6-42C2626517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1701E3C-5417-91E7-9A61-D6FD2569D743}"/>
              </a:ext>
            </a:extLst>
          </p:cNvPr>
          <p:cNvSpPr txBox="1"/>
          <p:nvPr/>
        </p:nvSpPr>
        <p:spPr>
          <a:xfrm>
            <a:off x="2333416" y="2859547"/>
            <a:ext cx="7976909" cy="2215991"/>
          </a:xfrm>
          <a:prstGeom prst="rect">
            <a:avLst/>
          </a:prstGeom>
          <a:noFill/>
        </p:spPr>
        <p:txBody>
          <a:bodyPr wrap="square" rtlCol="0">
            <a:spAutoFit/>
          </a:bodyPr>
          <a:lstStyle/>
          <a:p>
            <a:pPr lvl="0" fontAlgn="base"/>
            <a:r>
              <a:rPr lang="en-US" sz="2800" dirty="0">
                <a:solidFill>
                  <a:schemeClr val="bg1"/>
                </a:solidFill>
              </a:rPr>
              <a:t>Questions for the Panel?</a:t>
            </a:r>
          </a:p>
          <a:p>
            <a:br>
              <a:rPr lang="en-US" dirty="0"/>
            </a:br>
            <a:br>
              <a:rPr lang="en-US" sz="2800" dirty="0"/>
            </a:br>
            <a:br>
              <a:rPr lang="en-US" sz="3200" dirty="0"/>
            </a:br>
            <a:endParaRPr lang="en-US"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73589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4DEA188-7974-0649-581C-3EFA90D675F9}"/>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4337093A-6AF7-F9C5-D519-32A7F9AAE7FE}"/>
              </a:ext>
            </a:extLst>
          </p:cNvPr>
          <p:cNvSpPr txBox="1">
            <a:spLocks noGrp="1"/>
          </p:cNvSpPr>
          <p:nvPr>
            <p:ph type="title" idx="4294967295"/>
          </p:nvPr>
        </p:nvSpPr>
        <p:spPr>
          <a:xfrm>
            <a:off x="1331119" y="2286583"/>
            <a:ext cx="9529762"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mn-lt"/>
                <a:ea typeface="+mn-ea"/>
                <a:cs typeface="+mn-cs"/>
              </a:rPr>
              <a:t>1 Hour Lunch Break</a:t>
            </a:r>
            <a:br>
              <a:rPr lang="en-US" b="1" dirty="0">
                <a:solidFill>
                  <a:srgbClr val="0070C0"/>
                </a:solidFill>
                <a:latin typeface="+mn-lt"/>
                <a:ea typeface="+mn-ea"/>
                <a:cs typeface="+mn-cs"/>
              </a:rPr>
            </a:br>
            <a:br>
              <a:rPr lang="en-US" b="1" dirty="0">
                <a:solidFill>
                  <a:srgbClr val="0070C0"/>
                </a:solidFill>
                <a:latin typeface="+mn-lt"/>
                <a:ea typeface="+mn-ea"/>
                <a:cs typeface="+mn-cs"/>
              </a:rPr>
            </a:br>
            <a:br>
              <a:rPr lang="en-US" b="1" dirty="0">
                <a:solidFill>
                  <a:srgbClr val="0070C0"/>
                </a:solidFill>
                <a:latin typeface="+mn-lt"/>
                <a:ea typeface="+mn-ea"/>
                <a:cs typeface="+mn-cs"/>
              </a:rPr>
            </a:br>
            <a:r>
              <a:rPr lang="en-US" b="1" dirty="0">
                <a:solidFill>
                  <a:srgbClr val="0070C0"/>
                </a:solidFill>
                <a:latin typeface="+mn-lt"/>
                <a:ea typeface="+mn-ea"/>
                <a:cs typeface="+mn-cs"/>
              </a:rPr>
              <a:t>Visit Resource Tables and </a:t>
            </a:r>
            <a:br>
              <a:rPr lang="en-US" b="1" dirty="0">
                <a:solidFill>
                  <a:srgbClr val="0070C0"/>
                </a:solidFill>
                <a:latin typeface="+mn-lt"/>
                <a:ea typeface="+mn-ea"/>
                <a:cs typeface="+mn-cs"/>
              </a:rPr>
            </a:br>
            <a:r>
              <a:rPr lang="en-US" b="1" dirty="0">
                <a:solidFill>
                  <a:srgbClr val="0070C0"/>
                </a:solidFill>
                <a:latin typeface="+mn-lt"/>
                <a:ea typeface="+mn-ea"/>
                <a:cs typeface="+mn-cs"/>
              </a:rPr>
              <a:t>Try Accessible Voting Machines</a:t>
            </a:r>
            <a:endParaRPr kumimoji="0" lang="en-US" sz="4400" b="1"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2693504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B7A01AC-FF67-60FB-A20A-66CB8A5B6339}"/>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1124932E-9B4C-4889-1F93-208BFA6FF918}"/>
              </a:ext>
            </a:extLst>
          </p:cNvPr>
          <p:cNvSpPr txBox="1">
            <a:spLocks noGrp="1"/>
          </p:cNvSpPr>
          <p:nvPr>
            <p:ph type="title" idx="4294967295"/>
          </p:nvPr>
        </p:nvSpPr>
        <p:spPr>
          <a:xfrm>
            <a:off x="1331119" y="1400175"/>
            <a:ext cx="9368108" cy="28007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lang="en-US" b="1" dirty="0">
                <a:solidFill>
                  <a:srgbClr val="FF0000"/>
                </a:solidFill>
                <a:latin typeface="+mn-lt"/>
                <a:ea typeface="+mn-ea"/>
                <a:cs typeface="+mn-cs"/>
              </a:rPr>
              <a:t>Keynote Session: </a:t>
            </a:r>
            <a:br>
              <a:rPr lang="en-US" b="1" dirty="0">
                <a:solidFill>
                  <a:srgbClr val="FF0000"/>
                </a:solidFill>
                <a:latin typeface="+mn-lt"/>
                <a:ea typeface="+mn-ea"/>
                <a:cs typeface="+mn-cs"/>
              </a:rPr>
            </a:br>
            <a:r>
              <a:rPr lang="en-US" b="1" dirty="0">
                <a:solidFill>
                  <a:srgbClr val="FF0000"/>
                </a:solidFill>
                <a:latin typeface="+mn-lt"/>
                <a:ea typeface="+mn-ea"/>
                <a:cs typeface="+mn-cs"/>
              </a:rPr>
              <a:t>Protecting Our Right To Vote </a:t>
            </a:r>
            <a:br>
              <a:rPr lang="en-US" b="1" dirty="0">
                <a:solidFill>
                  <a:srgbClr val="FF0000"/>
                </a:solidFill>
                <a:latin typeface="+mn-lt"/>
                <a:ea typeface="+mn-ea"/>
                <a:cs typeface="+mn-cs"/>
              </a:rPr>
            </a:br>
            <a:r>
              <a:rPr lang="en-US" b="1" dirty="0">
                <a:solidFill>
                  <a:srgbClr val="FF0000"/>
                </a:solidFill>
                <a:latin typeface="+mn-lt"/>
                <a:ea typeface="+mn-ea"/>
                <a:cs typeface="+mn-cs"/>
              </a:rPr>
              <a:t>By Mail</a:t>
            </a:r>
            <a:br>
              <a:rPr lang="en-US" b="1" dirty="0">
                <a:solidFill>
                  <a:srgbClr val="FF0000"/>
                </a:solidFill>
                <a:latin typeface="+mn-lt"/>
                <a:ea typeface="+mn-ea"/>
                <a:cs typeface="+mn-cs"/>
              </a:rPr>
            </a:br>
            <a:endParaRPr kumimoji="0" lang="en-US" sz="4400" b="1" i="0" u="none" strike="noStrike" kern="1200" cap="none" spc="0" normalizeH="0" baseline="0" noProof="0" dirty="0">
              <a:ln>
                <a:noFill/>
              </a:ln>
              <a:solidFill>
                <a:srgbClr val="FF0000"/>
              </a:solidFill>
              <a:effectLst/>
              <a:uLnTx/>
              <a:uFillTx/>
              <a:latin typeface="+mn-lt"/>
              <a:ea typeface="+mn-ea"/>
              <a:cs typeface="+mn-cs"/>
            </a:endParaRPr>
          </a:p>
        </p:txBody>
      </p:sp>
      <p:sp>
        <p:nvSpPr>
          <p:cNvPr id="23" name="Google Shape;1289;p66">
            <a:extLst>
              <a:ext uri="{FF2B5EF4-FFF2-40B4-BE49-F238E27FC236}">
                <a16:creationId xmlns:a16="http://schemas.microsoft.com/office/drawing/2014/main" id="{FE76A94A-C2CF-BFAB-061B-F2BA1AF0D99F}"/>
              </a:ext>
            </a:extLst>
          </p:cNvPr>
          <p:cNvSpPr txBox="1">
            <a:spLocks/>
          </p:cNvSpPr>
          <p:nvPr/>
        </p:nvSpPr>
        <p:spPr>
          <a:xfrm>
            <a:off x="3527128" y="4132450"/>
            <a:ext cx="7172098" cy="2312676"/>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defTabSz="609585">
              <a:buClr>
                <a:srgbClr val="1D1D1D"/>
              </a:buClr>
              <a:defRPr/>
            </a:pPr>
            <a:r>
              <a:rPr lang="en-US" sz="3600" dirty="0">
                <a:solidFill>
                  <a:srgbClr val="0070C0"/>
                </a:solidFill>
                <a:cs typeface="Poppins" panose="00000500000000000000" pitchFamily="2" charset="0"/>
              </a:rPr>
              <a:t>The Honorable Adrian Fontes,</a:t>
            </a:r>
          </a:p>
          <a:p>
            <a:pPr marL="0" indent="0" defTabSz="609585">
              <a:buClr>
                <a:srgbClr val="1D1D1D"/>
              </a:buClr>
              <a:defRPr/>
            </a:pPr>
            <a:r>
              <a:rPr lang="en-US" sz="2800" b="0" dirty="0">
                <a:solidFill>
                  <a:schemeClr val="tx1"/>
                </a:solidFill>
                <a:cs typeface="Poppins" panose="00000500000000000000" pitchFamily="2" charset="0"/>
              </a:rPr>
              <a:t>Arizona Secretary of State</a:t>
            </a:r>
          </a:p>
        </p:txBody>
      </p:sp>
      <p:pic>
        <p:nvPicPr>
          <p:cNvPr id="2" name="Picture 1">
            <a:extLst>
              <a:ext uri="{FF2B5EF4-FFF2-40B4-BE49-F238E27FC236}">
                <a16:creationId xmlns:a16="http://schemas.microsoft.com/office/drawing/2014/main" id="{9F7CAF87-68E9-BB5D-97E2-0388C3A5FF0E}"/>
              </a:ext>
            </a:extLst>
          </p:cNvPr>
          <p:cNvPicPr>
            <a:picLocks noChangeAspect="1"/>
          </p:cNvPicPr>
          <p:nvPr/>
        </p:nvPicPr>
        <p:blipFill>
          <a:blip r:embed="rId3"/>
          <a:stretch>
            <a:fillRect/>
          </a:stretch>
        </p:blipFill>
        <p:spPr>
          <a:xfrm>
            <a:off x="759154" y="3131631"/>
            <a:ext cx="2650795" cy="3313495"/>
          </a:xfrm>
          <a:prstGeom prst="rect">
            <a:avLst/>
          </a:prstGeom>
        </p:spPr>
      </p:pic>
      <p:pic>
        <p:nvPicPr>
          <p:cNvPr id="4" name="Picture 3">
            <a:extLst>
              <a:ext uri="{FF2B5EF4-FFF2-40B4-BE49-F238E27FC236}">
                <a16:creationId xmlns:a16="http://schemas.microsoft.com/office/drawing/2014/main" id="{FED37EFB-79D5-725F-72B2-20F593F18FAA}"/>
              </a:ext>
            </a:extLst>
          </p:cNvPr>
          <p:cNvPicPr>
            <a:picLocks noChangeAspect="1"/>
          </p:cNvPicPr>
          <p:nvPr/>
        </p:nvPicPr>
        <p:blipFill>
          <a:blip r:embed="rId4"/>
          <a:stretch>
            <a:fillRect/>
          </a:stretch>
        </p:blipFill>
        <p:spPr>
          <a:xfrm>
            <a:off x="10031535" y="2571542"/>
            <a:ext cx="1658691" cy="2073364"/>
          </a:xfrm>
          <a:prstGeom prst="rect">
            <a:avLst/>
          </a:prstGeom>
        </p:spPr>
      </p:pic>
    </p:spTree>
    <p:extLst>
      <p:ext uri="{BB962C8B-B14F-4D97-AF65-F5344CB8AC3E}">
        <p14:creationId xmlns:p14="http://schemas.microsoft.com/office/powerpoint/2010/main" val="3561639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5B8434B-62F3-69E3-18EC-1785764AFCBB}"/>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DBC66C73-E28F-DCFF-1141-B729551D643B}"/>
              </a:ext>
            </a:extLst>
          </p:cNvPr>
          <p:cNvSpPr txBox="1">
            <a:spLocks noGrp="1"/>
          </p:cNvSpPr>
          <p:nvPr>
            <p:ph type="title" idx="4294967295"/>
          </p:nvPr>
        </p:nvSpPr>
        <p:spPr>
          <a:xfrm>
            <a:off x="1331119" y="2286583"/>
            <a:ext cx="9529762"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mn-lt"/>
                <a:ea typeface="+mn-ea"/>
                <a:cs typeface="+mn-cs"/>
              </a:rPr>
              <a:t>15 Minute Break</a:t>
            </a:r>
            <a:br>
              <a:rPr lang="en-US" b="1" dirty="0">
                <a:solidFill>
                  <a:srgbClr val="0070C0"/>
                </a:solidFill>
                <a:latin typeface="+mn-lt"/>
                <a:ea typeface="+mn-ea"/>
                <a:cs typeface="+mn-cs"/>
              </a:rPr>
            </a:br>
            <a:br>
              <a:rPr lang="en-US" b="1" dirty="0">
                <a:solidFill>
                  <a:srgbClr val="0070C0"/>
                </a:solidFill>
                <a:latin typeface="+mn-lt"/>
                <a:ea typeface="+mn-ea"/>
                <a:cs typeface="+mn-cs"/>
              </a:rPr>
            </a:br>
            <a:br>
              <a:rPr lang="en-US" b="1" dirty="0">
                <a:solidFill>
                  <a:srgbClr val="0070C0"/>
                </a:solidFill>
                <a:latin typeface="+mn-lt"/>
                <a:ea typeface="+mn-ea"/>
                <a:cs typeface="+mn-cs"/>
              </a:rPr>
            </a:br>
            <a:r>
              <a:rPr lang="en-US" b="1" dirty="0">
                <a:solidFill>
                  <a:srgbClr val="0070C0"/>
                </a:solidFill>
                <a:latin typeface="+mn-lt"/>
                <a:ea typeface="+mn-ea"/>
                <a:cs typeface="+mn-cs"/>
              </a:rPr>
              <a:t>Visit Resource Tables and </a:t>
            </a:r>
            <a:br>
              <a:rPr lang="en-US" b="1" dirty="0">
                <a:solidFill>
                  <a:srgbClr val="0070C0"/>
                </a:solidFill>
                <a:latin typeface="+mn-lt"/>
                <a:ea typeface="+mn-ea"/>
                <a:cs typeface="+mn-cs"/>
              </a:rPr>
            </a:br>
            <a:r>
              <a:rPr lang="en-US" b="1" dirty="0">
                <a:solidFill>
                  <a:srgbClr val="0070C0"/>
                </a:solidFill>
                <a:latin typeface="+mn-lt"/>
                <a:ea typeface="+mn-ea"/>
                <a:cs typeface="+mn-cs"/>
              </a:rPr>
              <a:t>Try Accessible Voting Machines</a:t>
            </a:r>
            <a:endParaRPr kumimoji="0" lang="en-US" sz="4400" b="1" i="0" u="none" strike="noStrike" kern="1200" cap="none" spc="0" normalizeH="0" baseline="0" noProof="0" dirty="0">
              <a:ln>
                <a:noFill/>
              </a:ln>
              <a:solidFill>
                <a:srgbClr val="0070C0"/>
              </a:solidFill>
              <a:effectLst/>
              <a:uLnTx/>
              <a:uFillTx/>
              <a:latin typeface="+mn-lt"/>
              <a:ea typeface="+mn-ea"/>
              <a:cs typeface="+mn-cs"/>
            </a:endParaRPr>
          </a:p>
        </p:txBody>
      </p:sp>
      <p:pic>
        <p:nvPicPr>
          <p:cNvPr id="3" name="Picture 2">
            <a:extLst>
              <a:ext uri="{FF2B5EF4-FFF2-40B4-BE49-F238E27FC236}">
                <a16:creationId xmlns:a16="http://schemas.microsoft.com/office/drawing/2014/main" id="{14B82CC0-8722-831A-17E6-C5311CAC7978}"/>
              </a:ext>
            </a:extLst>
          </p:cNvPr>
          <p:cNvPicPr>
            <a:picLocks noChangeAspect="1"/>
          </p:cNvPicPr>
          <p:nvPr/>
        </p:nvPicPr>
        <p:blipFill>
          <a:blip r:embed="rId3"/>
          <a:stretch>
            <a:fillRect/>
          </a:stretch>
        </p:blipFill>
        <p:spPr>
          <a:xfrm>
            <a:off x="8939060" y="1776265"/>
            <a:ext cx="2181529" cy="2105319"/>
          </a:xfrm>
          <a:prstGeom prst="rect">
            <a:avLst/>
          </a:prstGeom>
        </p:spPr>
      </p:pic>
      <p:pic>
        <p:nvPicPr>
          <p:cNvPr id="5" name="Picture 4">
            <a:extLst>
              <a:ext uri="{FF2B5EF4-FFF2-40B4-BE49-F238E27FC236}">
                <a16:creationId xmlns:a16="http://schemas.microsoft.com/office/drawing/2014/main" id="{8986D71B-516F-9DA4-9012-6591D5AF5E6C}"/>
              </a:ext>
            </a:extLst>
          </p:cNvPr>
          <p:cNvPicPr>
            <a:picLocks noChangeAspect="1"/>
          </p:cNvPicPr>
          <p:nvPr/>
        </p:nvPicPr>
        <p:blipFill>
          <a:blip r:embed="rId4"/>
          <a:stretch>
            <a:fillRect/>
          </a:stretch>
        </p:blipFill>
        <p:spPr>
          <a:xfrm>
            <a:off x="9982555" y="4025520"/>
            <a:ext cx="1756652" cy="658745"/>
          </a:xfrm>
          <a:prstGeom prst="rect">
            <a:avLst/>
          </a:prstGeom>
        </p:spPr>
      </p:pic>
    </p:spTree>
    <p:extLst>
      <p:ext uri="{BB962C8B-B14F-4D97-AF65-F5344CB8AC3E}">
        <p14:creationId xmlns:p14="http://schemas.microsoft.com/office/powerpoint/2010/main" val="1292072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0E0463F-C277-87BA-985B-1FFEB0FD8A52}"/>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18E57801-D09D-B2DE-5666-CDFF744EFD72}"/>
              </a:ext>
            </a:extLst>
          </p:cNvPr>
          <p:cNvSpPr txBox="1">
            <a:spLocks noGrp="1"/>
          </p:cNvSpPr>
          <p:nvPr>
            <p:ph type="title" idx="4294967295"/>
          </p:nvPr>
        </p:nvSpPr>
        <p:spPr>
          <a:xfrm>
            <a:off x="1331119" y="1400175"/>
            <a:ext cx="9529762" cy="16435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t>Session 5: Understanding Your Ballot: An Overview of Arizona’s 2026 Initiatives </a:t>
            </a:r>
            <a:br>
              <a:rPr lang="en-US" sz="2800" dirty="0"/>
            </a:br>
            <a:br>
              <a:rPr lang="en-US" sz="2800" dirty="0"/>
            </a:br>
            <a:endParaRPr kumimoji="0" lang="en-US" sz="2800" b="1" i="0" strike="noStrike" kern="1200" cap="none" spc="0" normalizeH="0" baseline="0" noProof="0" dirty="0">
              <a:ln>
                <a:noFill/>
              </a:ln>
              <a:solidFill>
                <a:schemeClr val="tx1"/>
              </a:solidFill>
              <a:effectLst/>
              <a:uLnTx/>
              <a:uFillTx/>
              <a:latin typeface="+mn-lt"/>
              <a:ea typeface="+mn-ea"/>
              <a:cs typeface="+mn-cs"/>
            </a:endParaRPr>
          </a:p>
        </p:txBody>
      </p:sp>
      <p:sp>
        <p:nvSpPr>
          <p:cNvPr id="29" name="Google Shape;1288;p66">
            <a:extLst>
              <a:ext uri="{FF2B5EF4-FFF2-40B4-BE49-F238E27FC236}">
                <a16:creationId xmlns:a16="http://schemas.microsoft.com/office/drawing/2014/main" id="{A4470AF8-2CF2-FC0E-0513-B036DBF22FF6}"/>
              </a:ext>
            </a:extLst>
          </p:cNvPr>
          <p:cNvSpPr txBox="1">
            <a:spLocks/>
          </p:cNvSpPr>
          <p:nvPr/>
        </p:nvSpPr>
        <p:spPr>
          <a:xfrm>
            <a:off x="3137167" y="4657875"/>
            <a:ext cx="242764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defTabSz="609585">
              <a:buClr>
                <a:srgbClr val="1D1D1D"/>
              </a:buClr>
              <a:defRPr/>
            </a:pPr>
            <a:r>
              <a:rPr lang="en-US" sz="2000" dirty="0">
                <a:solidFill>
                  <a:schemeClr val="tx1"/>
                </a:solidFill>
                <a:cs typeface="Poppins" panose="00000500000000000000" pitchFamily="2" charset="0"/>
              </a:rPr>
              <a:t>Susie Cannata, </a:t>
            </a:r>
            <a:r>
              <a:rPr lang="en-US" b="0" dirty="0"/>
              <a:t> </a:t>
            </a:r>
          </a:p>
          <a:p>
            <a:pPr marL="0" indent="0" defTabSz="609585">
              <a:buClr>
                <a:srgbClr val="1D1D1D"/>
              </a:buClr>
              <a:defRPr/>
            </a:pPr>
            <a:r>
              <a:rPr lang="en-US" b="0" dirty="0"/>
              <a:t>Founding Partner  Tier 1 Strategy</a:t>
            </a:r>
            <a:endParaRPr lang="en-US" sz="2000" b="0" dirty="0">
              <a:solidFill>
                <a:schemeClr val="tx1"/>
              </a:solidFill>
              <a:cs typeface="Poppins" panose="00000500000000000000" pitchFamily="2" charset="0"/>
            </a:endParaRPr>
          </a:p>
        </p:txBody>
      </p:sp>
      <p:pic>
        <p:nvPicPr>
          <p:cNvPr id="41" name="Google Shape;1285;p66">
            <a:extLst>
              <a:ext uri="{FF2B5EF4-FFF2-40B4-BE49-F238E27FC236}">
                <a16:creationId xmlns:a16="http://schemas.microsoft.com/office/drawing/2014/main" id="{C2714E94-146D-8FA1-CB2E-57EBBF954999}"/>
              </a:ext>
              <a:ext uri="{C183D7F6-B498-43B3-948B-1728B52AA6E4}">
                <adec:decorative xmlns:adec="http://schemas.microsoft.com/office/drawing/2017/decorative" val="1"/>
              </a:ext>
            </a:extLst>
          </p:cNvPr>
          <p:cNvPicPr preferRelativeResize="0">
            <a:picLocks/>
          </p:cNvPicPr>
          <p:nvPr/>
        </p:nvPicPr>
        <p:blipFill>
          <a:blip r:embed="rId3">
            <a:extLst>
              <a:ext uri="{28A0092B-C50C-407E-A947-70E740481C1C}">
                <a14:useLocalDpi xmlns:a14="http://schemas.microsoft.com/office/drawing/2010/main" val="0"/>
              </a:ext>
            </a:extLst>
          </a:blip>
          <a:srcRect t="6200" b="6200"/>
          <a:stretch/>
        </p:blipFill>
        <p:spPr>
          <a:xfrm>
            <a:off x="5991305" y="2799385"/>
            <a:ext cx="1546400" cy="1546400"/>
          </a:xfrm>
          <a:prstGeom prst="ellipse">
            <a:avLst/>
          </a:prstGeom>
          <a:noFill/>
          <a:ln>
            <a:noFill/>
          </a:ln>
        </p:spPr>
      </p:pic>
      <p:pic>
        <p:nvPicPr>
          <p:cNvPr id="3" name="Google Shape;1285;p66">
            <a:extLst>
              <a:ext uri="{FF2B5EF4-FFF2-40B4-BE49-F238E27FC236}">
                <a16:creationId xmlns:a16="http://schemas.microsoft.com/office/drawing/2014/main" id="{C0ED59A3-C30D-D828-D8AC-4A4F21413270}"/>
              </a:ext>
              <a:ext uri="{C183D7F6-B498-43B3-948B-1728B52AA6E4}">
                <adec:decorative xmlns:adec="http://schemas.microsoft.com/office/drawing/2017/decorative" val="1"/>
              </a:ext>
            </a:extLst>
          </p:cNvPr>
          <p:cNvPicPr preferRelativeResize="0">
            <a:picLocks/>
          </p:cNvPicPr>
          <p:nvPr/>
        </p:nvPicPr>
        <p:blipFill>
          <a:blip r:embed="rId4">
            <a:extLst>
              <a:ext uri="{28A0092B-C50C-407E-A947-70E740481C1C}">
                <a14:useLocalDpi xmlns:a14="http://schemas.microsoft.com/office/drawing/2010/main" val="0"/>
              </a:ext>
            </a:extLst>
          </a:blip>
          <a:srcRect t="10040" b="10040"/>
          <a:stretch/>
        </p:blipFill>
        <p:spPr>
          <a:xfrm>
            <a:off x="3577787" y="2799385"/>
            <a:ext cx="1546400" cy="1546400"/>
          </a:xfrm>
          <a:prstGeom prst="ellipse">
            <a:avLst/>
          </a:prstGeom>
          <a:noFill/>
          <a:ln>
            <a:noFill/>
          </a:ln>
        </p:spPr>
      </p:pic>
      <p:pic>
        <p:nvPicPr>
          <p:cNvPr id="7" name="Picture 6">
            <a:extLst>
              <a:ext uri="{FF2B5EF4-FFF2-40B4-BE49-F238E27FC236}">
                <a16:creationId xmlns:a16="http://schemas.microsoft.com/office/drawing/2014/main" id="{8BE61339-F759-4EB7-BDB1-8F69783E475A}"/>
              </a:ext>
            </a:extLst>
          </p:cNvPr>
          <p:cNvPicPr>
            <a:picLocks noChangeAspect="1"/>
          </p:cNvPicPr>
          <p:nvPr/>
        </p:nvPicPr>
        <p:blipFill>
          <a:blip r:embed="rId5"/>
          <a:stretch>
            <a:fillRect/>
          </a:stretch>
        </p:blipFill>
        <p:spPr>
          <a:xfrm>
            <a:off x="8879681" y="3344867"/>
            <a:ext cx="1546400" cy="781254"/>
          </a:xfrm>
          <a:prstGeom prst="rect">
            <a:avLst/>
          </a:prstGeom>
        </p:spPr>
      </p:pic>
      <p:sp>
        <p:nvSpPr>
          <p:cNvPr id="9" name="Google Shape;1288;p66">
            <a:extLst>
              <a:ext uri="{FF2B5EF4-FFF2-40B4-BE49-F238E27FC236}">
                <a16:creationId xmlns:a16="http://schemas.microsoft.com/office/drawing/2014/main" id="{6C43B90E-C6CE-FEB0-000F-A9113FC4D848}"/>
              </a:ext>
            </a:extLst>
          </p:cNvPr>
          <p:cNvSpPr txBox="1">
            <a:spLocks/>
          </p:cNvSpPr>
          <p:nvPr/>
        </p:nvSpPr>
        <p:spPr>
          <a:xfrm>
            <a:off x="5648782" y="4678436"/>
            <a:ext cx="2427640" cy="342600"/>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defTabSz="609585">
              <a:buClr>
                <a:srgbClr val="1D1D1D"/>
              </a:buClr>
              <a:defRPr/>
            </a:pPr>
            <a:r>
              <a:rPr lang="en-US" sz="2000" dirty="0">
                <a:solidFill>
                  <a:schemeClr val="tx1"/>
                </a:solidFill>
                <a:cs typeface="Poppins" panose="00000500000000000000" pitchFamily="2" charset="0"/>
              </a:rPr>
              <a:t>Sabrina Vazquez</a:t>
            </a:r>
            <a:endParaRPr lang="en-US" b="0" dirty="0"/>
          </a:p>
          <a:p>
            <a:pPr marL="0" indent="0" defTabSz="609585">
              <a:buClr>
                <a:srgbClr val="1D1D1D"/>
              </a:buClr>
              <a:defRPr/>
            </a:pPr>
            <a:r>
              <a:rPr lang="en-US" b="0" dirty="0"/>
              <a:t>Founding Partner  Tier 1 Strategy</a:t>
            </a:r>
            <a:endParaRPr lang="en-US" sz="2000" b="0" dirty="0">
              <a:solidFill>
                <a:schemeClr val="tx1"/>
              </a:solidFill>
              <a:cs typeface="Poppins" panose="00000500000000000000" pitchFamily="2" charset="0"/>
            </a:endParaRPr>
          </a:p>
        </p:txBody>
      </p:sp>
    </p:spTree>
    <p:extLst>
      <p:ext uri="{BB962C8B-B14F-4D97-AF65-F5344CB8AC3E}">
        <p14:creationId xmlns:p14="http://schemas.microsoft.com/office/powerpoint/2010/main" val="253414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title_ballot_crop.jpg"/>
          <p:cNvPicPr>
            <a:picLocks noChangeAspect="1"/>
          </p:cNvPicPr>
          <p:nvPr/>
        </p:nvPicPr>
        <p:blipFill>
          <a:blip r:embed="rId3"/>
          <a:stretch>
            <a:fillRect/>
          </a:stretch>
        </p:blipFill>
        <p:spPr>
          <a:xfrm>
            <a:off x="6675120" y="0"/>
            <a:ext cx="5513832" cy="6858000"/>
          </a:xfrm>
          <a:prstGeom prst="rect">
            <a:avLst/>
          </a:prstGeom>
        </p:spPr>
      </p:pic>
      <p:sp>
        <p:nvSpPr>
          <p:cNvPr id="3" name="Shape 0"/>
          <p:cNvSpPr/>
          <p:nvPr/>
        </p:nvSpPr>
        <p:spPr>
          <a:xfrm rot="10800000">
            <a:off x="0" y="0"/>
            <a:ext cx="365760" cy="365760"/>
          </a:xfrm>
          <a:prstGeom prst="triangle">
            <a:avLst/>
          </a:prstGeom>
          <a:solidFill>
            <a:srgbClr val="314557"/>
          </a:solidFill>
          <a:ln w="12700">
            <a:solidFill>
              <a:srgbClr val="314557"/>
            </a:solidFill>
            <a:prstDash val="solid"/>
          </a:ln>
        </p:spPr>
        <p:txBody>
          <a:bodyPr/>
          <a:lstStyle/>
          <a:p>
            <a:pPr>
              <a:defRPr/>
            </a:pPr>
            <a:endParaRPr/>
          </a:p>
        </p:txBody>
      </p:sp>
      <p:sp>
        <p:nvSpPr>
          <p:cNvPr id="4" name="Text 1"/>
          <p:cNvSpPr/>
          <p:nvPr/>
        </p:nvSpPr>
        <p:spPr>
          <a:xfrm>
            <a:off x="548640" y="1353312"/>
            <a:ext cx="822960" cy="164592"/>
          </a:xfrm>
          <a:prstGeom prst="rect">
            <a:avLst/>
          </a:prstGeom>
          <a:noFill/>
          <a:ln/>
        </p:spPr>
        <p:txBody>
          <a:bodyPr wrap="square" lIns="0" tIns="0" rIns="0" bIns="0" rtlCol="0" anchor="ctr"/>
          <a:lstStyle/>
          <a:p>
            <a:pPr marL="0" indent="0">
              <a:buNone/>
              <a:defRPr/>
            </a:pPr>
            <a:endParaRPr lang="en-US" sz="850" dirty="0"/>
          </a:p>
        </p:txBody>
      </p:sp>
      <p:sp>
        <p:nvSpPr>
          <p:cNvPr id="5" name="Text 2"/>
          <p:cNvSpPr/>
          <p:nvPr/>
        </p:nvSpPr>
        <p:spPr>
          <a:xfrm>
            <a:off x="548639" y="1627632"/>
            <a:ext cx="6014085" cy="384048"/>
          </a:xfrm>
          <a:prstGeom prst="rect">
            <a:avLst/>
          </a:prstGeom>
          <a:noFill/>
          <a:ln/>
        </p:spPr>
        <p:txBody>
          <a:bodyPr wrap="square" lIns="0" tIns="0" rIns="0" bIns="0" rtlCol="0" anchor="ctr"/>
          <a:lstStyle/>
          <a:p>
            <a:pPr marL="0" indent="0">
              <a:buNone/>
              <a:defRPr/>
            </a:pPr>
            <a:r>
              <a:rPr lang="en-US" sz="4000" b="1" dirty="0">
                <a:solidFill>
                  <a:srgbClr val="314557"/>
                </a:solidFill>
                <a:latin typeface="Aptos Display" pitchFamily="34" charset="0"/>
                <a:ea typeface="Aptos Display" pitchFamily="34" charset="-122"/>
                <a:cs typeface="Aptos Display" pitchFamily="34" charset="-120"/>
              </a:rPr>
              <a:t>Arizona’s 2026 Ballot Measures</a:t>
            </a:r>
            <a:endParaRPr lang="en-US" sz="4000" dirty="0"/>
          </a:p>
        </p:txBody>
      </p:sp>
      <p:sp>
        <p:nvSpPr>
          <p:cNvPr id="6" name="Text 3"/>
          <p:cNvSpPr/>
          <p:nvPr/>
        </p:nvSpPr>
        <p:spPr>
          <a:xfrm>
            <a:off x="566928" y="2048256"/>
            <a:ext cx="4206240" cy="219456"/>
          </a:xfrm>
          <a:prstGeom prst="rect">
            <a:avLst/>
          </a:prstGeom>
          <a:noFill/>
          <a:ln/>
        </p:spPr>
        <p:txBody>
          <a:bodyPr wrap="square" lIns="0" tIns="0" rIns="0" bIns="0" rtlCol="0" anchor="ctr"/>
          <a:lstStyle/>
          <a:p>
            <a:pPr marL="0" indent="0">
              <a:buNone/>
              <a:defRPr/>
            </a:pPr>
            <a:endParaRPr lang="en-US" sz="1140" dirty="0"/>
          </a:p>
        </p:txBody>
      </p:sp>
      <p:sp>
        <p:nvSpPr>
          <p:cNvPr id="7" name="Shape 4"/>
          <p:cNvSpPr/>
          <p:nvPr/>
        </p:nvSpPr>
        <p:spPr>
          <a:xfrm>
            <a:off x="960120" y="3887784"/>
            <a:ext cx="3968201" cy="1405010"/>
          </a:xfrm>
          <a:prstGeom prst="roundRect">
            <a:avLst>
              <a:gd name="adj" fmla="val 12903"/>
            </a:avLst>
          </a:prstGeom>
          <a:solidFill>
            <a:srgbClr val="314557"/>
          </a:solidFill>
          <a:ln w="12700">
            <a:solidFill>
              <a:srgbClr val="314557"/>
            </a:solidFill>
            <a:prstDash val="solid"/>
          </a:ln>
        </p:spPr>
        <p:txBody>
          <a:bodyPr/>
          <a:lstStyle/>
          <a:p>
            <a:pPr>
              <a:defRPr/>
            </a:pPr>
            <a:endParaRPr dirty="0"/>
          </a:p>
        </p:txBody>
      </p:sp>
      <p:sp>
        <p:nvSpPr>
          <p:cNvPr id="8" name="Text 5"/>
          <p:cNvSpPr/>
          <p:nvPr/>
        </p:nvSpPr>
        <p:spPr>
          <a:xfrm>
            <a:off x="1544046" y="4215742"/>
            <a:ext cx="2838450" cy="749094"/>
          </a:xfrm>
          <a:prstGeom prst="rect">
            <a:avLst/>
          </a:prstGeom>
          <a:noFill/>
          <a:ln/>
        </p:spPr>
        <p:txBody>
          <a:bodyPr wrap="square" lIns="127" tIns="127" rIns="127" bIns="127" rtlCol="0" anchor="ctr"/>
          <a:lstStyle/>
          <a:p>
            <a:pPr marL="0" indent="0" algn="ctr">
              <a:buNone/>
              <a:defRPr/>
            </a:pPr>
            <a:r>
              <a:rPr lang="en-US" sz="2000" b="1" dirty="0">
                <a:solidFill>
                  <a:srgbClr val="FFFFFF"/>
                </a:solidFill>
                <a:latin typeface="Aptos" pitchFamily="34" charset="0"/>
                <a:ea typeface="Aptos" pitchFamily="34" charset="-122"/>
                <a:cs typeface="Aptos" pitchFamily="34" charset="-120"/>
              </a:rPr>
              <a:t>Susie Cannata &amp; Sabrina Vazquez</a:t>
            </a:r>
            <a:endParaRPr lang="en-US" sz="2000" dirty="0"/>
          </a:p>
          <a:p>
            <a:pPr marL="0" indent="0" algn="ctr">
              <a:buNone/>
              <a:defRPr/>
            </a:pPr>
            <a:endParaRPr lang="en-US" sz="2000" b="1" dirty="0">
              <a:solidFill>
                <a:srgbClr val="FFFFFF"/>
              </a:solidFill>
              <a:latin typeface="Aptos" pitchFamily="34" charset="0"/>
              <a:ea typeface="Aptos" pitchFamily="34" charset="-122"/>
              <a:cs typeface="Aptos" pitchFamily="34" charset="-120"/>
            </a:endParaRPr>
          </a:p>
          <a:p>
            <a:pPr marL="0" indent="0" algn="ctr">
              <a:buNone/>
              <a:defRPr/>
            </a:pPr>
            <a:r>
              <a:rPr lang="en-US" sz="2000" b="1" dirty="0">
                <a:solidFill>
                  <a:srgbClr val="FFFFFF"/>
                </a:solidFill>
                <a:latin typeface="Aptos" pitchFamily="34" charset="0"/>
                <a:ea typeface="Aptos" pitchFamily="34" charset="-122"/>
                <a:cs typeface="Aptos" pitchFamily="34" charset="-120"/>
              </a:rPr>
              <a:t>Tier 1 Strategy</a:t>
            </a:r>
            <a:endParaRPr lang="en-US" sz="2000" dirty="0"/>
          </a:p>
        </p:txBody>
      </p:sp>
      <p:sp>
        <p:nvSpPr>
          <p:cNvPr id="9" name="Text 6"/>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a:t>
            </a:r>
            <a:endParaRPr lang="en-US" sz="800" dirty="0"/>
          </a:p>
        </p:txBody>
      </p:sp>
      <p:sp>
        <p:nvSpPr>
          <p:cNvPr id="10" name="TextBox 9">
            <a:extLst>
              <a:ext uri="{FF2B5EF4-FFF2-40B4-BE49-F238E27FC236}">
                <a16:creationId xmlns:a16="http://schemas.microsoft.com/office/drawing/2014/main" id="{6AC2F6AD-A6EB-D1BC-6FC7-71501A84602C}"/>
              </a:ext>
            </a:extLst>
          </p:cNvPr>
          <p:cNvSpPr txBox="1"/>
          <p:nvPr/>
        </p:nvSpPr>
        <p:spPr>
          <a:xfrm>
            <a:off x="1059837" y="2785062"/>
            <a:ext cx="3768766" cy="830997"/>
          </a:xfrm>
          <a:prstGeom prst="rect">
            <a:avLst/>
          </a:prstGeom>
          <a:noFill/>
        </p:spPr>
        <p:txBody>
          <a:bodyPr wrap="square" rtlCol="0">
            <a:spAutoFit/>
          </a:bodyPr>
          <a:lstStyle/>
          <a:p>
            <a:pPr algn="ctr"/>
            <a:r>
              <a:rPr lang="en-US" sz="2400" b="1" i="0" u="none" strike="noStrike" dirty="0">
                <a:solidFill>
                  <a:schemeClr val="tx2">
                    <a:lumMod val="75000"/>
                  </a:schemeClr>
                </a:solidFill>
                <a:effectLst/>
              </a:rPr>
              <a:t>Disability Rights Arizona </a:t>
            </a:r>
          </a:p>
          <a:p>
            <a:pPr algn="ctr"/>
            <a:r>
              <a:rPr lang="en-US" sz="2400" b="1" i="0" u="none" strike="noStrike" dirty="0">
                <a:solidFill>
                  <a:schemeClr val="tx2">
                    <a:lumMod val="75000"/>
                  </a:schemeClr>
                </a:solidFill>
                <a:effectLst/>
              </a:rPr>
              <a:t>Disability Voter Day</a:t>
            </a:r>
            <a:endParaRPr lang="en-US" sz="2400" b="1" dirty="0">
              <a:solidFill>
                <a:schemeClr val="tx2">
                  <a:lumMod val="75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ppt_media/ppt/media/image2.jpg"/>
          <p:cNvPicPr>
            <a:picLocks noChangeAspect="1"/>
          </p:cNvPicPr>
          <p:nvPr/>
        </p:nvPicPr>
        <p:blipFill>
          <a:blip r:embed="rId3"/>
          <a:srcRect l="22451" r="22451"/>
          <a:stretch/>
        </p:blipFill>
        <p:spPr>
          <a:xfrm>
            <a:off x="0" y="0"/>
            <a:ext cx="5669280" cy="6858000"/>
          </a:xfrm>
          <a:prstGeom prst="rect">
            <a:avLst/>
          </a:prstGeom>
        </p:spPr>
      </p:pic>
      <p:sp>
        <p:nvSpPr>
          <p:cNvPr id="3" name="Shape 0"/>
          <p:cNvSpPr/>
          <p:nvPr/>
        </p:nvSpPr>
        <p:spPr>
          <a:xfrm rot="10800000">
            <a:off x="0" y="0"/>
            <a:ext cx="438912" cy="438912"/>
          </a:xfrm>
          <a:prstGeom prst="triangle">
            <a:avLst/>
          </a:prstGeom>
          <a:solidFill>
            <a:srgbClr val="314557"/>
          </a:solidFill>
          <a:ln w="12700">
            <a:solidFill>
              <a:srgbClr val="314557"/>
            </a:solidFill>
            <a:prstDash val="solid"/>
          </a:ln>
        </p:spPr>
        <p:txBody>
          <a:bodyPr/>
          <a:lstStyle/>
          <a:p>
            <a:pPr>
              <a:defRPr/>
            </a:pPr>
            <a:endParaRPr/>
          </a:p>
        </p:txBody>
      </p:sp>
      <p:sp>
        <p:nvSpPr>
          <p:cNvPr id="4"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5" name="Shape 2"/>
          <p:cNvSpPr/>
          <p:nvPr/>
        </p:nvSpPr>
        <p:spPr>
          <a:xfrm>
            <a:off x="6172200" y="1143000"/>
            <a:ext cx="384048" cy="384048"/>
          </a:xfrm>
          <a:prstGeom prst="ellipse">
            <a:avLst/>
          </a:prstGeom>
          <a:solidFill>
            <a:srgbClr val="314557"/>
          </a:solidFill>
          <a:ln w="12700">
            <a:solidFill>
              <a:srgbClr val="314557"/>
            </a:solidFill>
            <a:prstDash val="solid"/>
          </a:ln>
        </p:spPr>
        <p:txBody>
          <a:bodyPr/>
          <a:lstStyle/>
          <a:p>
            <a:pPr>
              <a:defRPr/>
            </a:pPr>
            <a:endParaRPr/>
          </a:p>
        </p:txBody>
      </p:sp>
      <p:sp>
        <p:nvSpPr>
          <p:cNvPr id="6" name="Text 3"/>
          <p:cNvSpPr/>
          <p:nvPr/>
        </p:nvSpPr>
        <p:spPr>
          <a:xfrm>
            <a:off x="6172200" y="1261872"/>
            <a:ext cx="384048" cy="109728"/>
          </a:xfrm>
          <a:prstGeom prst="rect">
            <a:avLst/>
          </a:prstGeom>
          <a:noFill/>
          <a:ln/>
        </p:spPr>
        <p:txBody>
          <a:bodyPr wrap="square" lIns="0" tIns="0" rIns="0" bIns="0" rtlCol="0" anchor="ctr"/>
          <a:lstStyle/>
          <a:p>
            <a:pPr marL="0" indent="0" algn="ctr">
              <a:buNone/>
              <a:defRPr/>
            </a:pPr>
            <a:r>
              <a:rPr lang="en-US" sz="1400" b="1" dirty="0">
                <a:solidFill>
                  <a:srgbClr val="FFFFFF"/>
                </a:solidFill>
                <a:latin typeface="Aptos" pitchFamily="34" charset="0"/>
                <a:ea typeface="Aptos" pitchFamily="34" charset="-122"/>
                <a:cs typeface="Aptos" pitchFamily="34" charset="-120"/>
              </a:rPr>
              <a:t>01</a:t>
            </a:r>
            <a:endParaRPr lang="en-US" sz="1400" dirty="0"/>
          </a:p>
        </p:txBody>
      </p:sp>
      <p:sp>
        <p:nvSpPr>
          <p:cNvPr id="7" name="Text 4"/>
          <p:cNvSpPr/>
          <p:nvPr/>
        </p:nvSpPr>
        <p:spPr>
          <a:xfrm>
            <a:off x="6812280" y="1170432"/>
            <a:ext cx="3291840" cy="182880"/>
          </a:xfrm>
          <a:prstGeom prst="rect">
            <a:avLst/>
          </a:prstGeom>
          <a:noFill/>
          <a:ln/>
        </p:spPr>
        <p:txBody>
          <a:bodyPr wrap="square" lIns="0" tIns="0" rIns="0" bIns="0" rtlCol="0" anchor="ctr"/>
          <a:lstStyle/>
          <a:p>
            <a:pPr marL="0" indent="0">
              <a:buNone/>
              <a:defRPr/>
            </a:pPr>
            <a:r>
              <a:rPr lang="en-US" b="1" dirty="0">
                <a:solidFill>
                  <a:srgbClr val="314557"/>
                </a:solidFill>
                <a:latin typeface="Aptos" pitchFamily="34" charset="0"/>
                <a:ea typeface="Aptos" pitchFamily="34" charset="-122"/>
                <a:cs typeface="Aptos" pitchFamily="34" charset="-120"/>
              </a:rPr>
              <a:t>Initiatives vs. Referrals</a:t>
            </a:r>
            <a:endParaRPr lang="en-US" dirty="0"/>
          </a:p>
        </p:txBody>
      </p:sp>
      <p:sp>
        <p:nvSpPr>
          <p:cNvPr id="8" name="Text 5"/>
          <p:cNvSpPr/>
          <p:nvPr/>
        </p:nvSpPr>
        <p:spPr>
          <a:xfrm>
            <a:off x="6812280" y="1545336"/>
            <a:ext cx="4206240" cy="201168"/>
          </a:xfrm>
          <a:prstGeom prst="rect">
            <a:avLst/>
          </a:prstGeom>
          <a:noFill/>
          <a:ln/>
        </p:spPr>
        <p:txBody>
          <a:bodyPr wrap="square" lIns="0" tIns="0" rIns="0" bIns="0" rtlCol="0" anchor="ctr"/>
          <a:lstStyle/>
          <a:p>
            <a:pPr marL="0" indent="0">
              <a:buNone/>
              <a:defRPr/>
            </a:pPr>
            <a:r>
              <a:rPr lang="en-US" sz="1600" dirty="0">
                <a:latin typeface="Aptos" pitchFamily="34" charset="0"/>
                <a:ea typeface="Aptos" pitchFamily="34" charset="-122"/>
                <a:cs typeface="Aptos" pitchFamily="34" charset="-120"/>
              </a:rPr>
              <a:t>Methods for placing measures on the Arizona ballot</a:t>
            </a:r>
            <a:endParaRPr lang="en-US" sz="1600" dirty="0"/>
          </a:p>
        </p:txBody>
      </p:sp>
      <p:sp>
        <p:nvSpPr>
          <p:cNvPr id="9" name="Shape 6"/>
          <p:cNvSpPr/>
          <p:nvPr/>
        </p:nvSpPr>
        <p:spPr>
          <a:xfrm>
            <a:off x="6172200" y="2221992"/>
            <a:ext cx="384048" cy="384048"/>
          </a:xfrm>
          <a:prstGeom prst="ellipse">
            <a:avLst/>
          </a:prstGeom>
          <a:solidFill>
            <a:srgbClr val="314557"/>
          </a:solidFill>
          <a:ln w="12700">
            <a:solidFill>
              <a:srgbClr val="314557"/>
            </a:solidFill>
            <a:prstDash val="solid"/>
          </a:ln>
        </p:spPr>
        <p:txBody>
          <a:bodyPr/>
          <a:lstStyle/>
          <a:p>
            <a:pPr>
              <a:defRPr/>
            </a:pPr>
            <a:endParaRPr/>
          </a:p>
        </p:txBody>
      </p:sp>
      <p:sp>
        <p:nvSpPr>
          <p:cNvPr id="10" name="Text 7"/>
          <p:cNvSpPr/>
          <p:nvPr/>
        </p:nvSpPr>
        <p:spPr>
          <a:xfrm>
            <a:off x="6172200" y="2340864"/>
            <a:ext cx="384048" cy="109728"/>
          </a:xfrm>
          <a:prstGeom prst="rect">
            <a:avLst/>
          </a:prstGeom>
          <a:noFill/>
          <a:ln/>
        </p:spPr>
        <p:txBody>
          <a:bodyPr wrap="square" lIns="0" tIns="0" rIns="0" bIns="0" rtlCol="0" anchor="ctr"/>
          <a:lstStyle/>
          <a:p>
            <a:pPr marL="0" indent="0" algn="ctr">
              <a:buNone/>
              <a:defRPr/>
            </a:pPr>
            <a:r>
              <a:rPr lang="en-US" sz="1400" b="1" dirty="0">
                <a:solidFill>
                  <a:srgbClr val="FFFFFF"/>
                </a:solidFill>
                <a:latin typeface="Aptos" pitchFamily="34" charset="0"/>
                <a:ea typeface="Aptos" pitchFamily="34" charset="-122"/>
                <a:cs typeface="Aptos" pitchFamily="34" charset="-120"/>
              </a:rPr>
              <a:t>02</a:t>
            </a:r>
            <a:endParaRPr lang="en-US" sz="1400" dirty="0"/>
          </a:p>
        </p:txBody>
      </p:sp>
      <p:sp>
        <p:nvSpPr>
          <p:cNvPr id="11" name="Text 8"/>
          <p:cNvSpPr/>
          <p:nvPr/>
        </p:nvSpPr>
        <p:spPr>
          <a:xfrm>
            <a:off x="6812280" y="2249424"/>
            <a:ext cx="3291840" cy="182880"/>
          </a:xfrm>
          <a:prstGeom prst="rect">
            <a:avLst/>
          </a:prstGeom>
          <a:noFill/>
          <a:ln/>
        </p:spPr>
        <p:txBody>
          <a:bodyPr wrap="square" lIns="0" tIns="0" rIns="0" bIns="0" rtlCol="0" anchor="ctr"/>
          <a:lstStyle/>
          <a:p>
            <a:pPr marL="0" indent="0">
              <a:buNone/>
              <a:defRPr/>
            </a:pPr>
            <a:r>
              <a:rPr lang="en-US" b="1" dirty="0">
                <a:solidFill>
                  <a:srgbClr val="314557"/>
                </a:solidFill>
                <a:latin typeface="Aptos" pitchFamily="34" charset="0"/>
                <a:ea typeface="Aptos" pitchFamily="34" charset="-122"/>
                <a:cs typeface="Aptos" pitchFamily="34" charset="-120"/>
              </a:rPr>
              <a:t>History</a:t>
            </a:r>
            <a:endParaRPr lang="en-US" dirty="0"/>
          </a:p>
        </p:txBody>
      </p:sp>
      <p:sp>
        <p:nvSpPr>
          <p:cNvPr id="12" name="Text 9"/>
          <p:cNvSpPr/>
          <p:nvPr/>
        </p:nvSpPr>
        <p:spPr>
          <a:xfrm>
            <a:off x="6812280" y="2606040"/>
            <a:ext cx="4206240" cy="201168"/>
          </a:xfrm>
          <a:prstGeom prst="rect">
            <a:avLst/>
          </a:prstGeom>
          <a:noFill/>
          <a:ln/>
        </p:spPr>
        <p:txBody>
          <a:bodyPr wrap="square" lIns="0" tIns="0" rIns="0" bIns="0" rtlCol="0" anchor="ctr"/>
          <a:lstStyle/>
          <a:p>
            <a:pPr marL="0" indent="0">
              <a:buNone/>
              <a:defRPr/>
            </a:pPr>
            <a:r>
              <a:rPr lang="en-US" sz="1600" dirty="0">
                <a:latin typeface="Aptos" pitchFamily="34" charset="0"/>
                <a:ea typeface="Aptos" pitchFamily="34" charset="-122"/>
                <a:cs typeface="Aptos" pitchFamily="34" charset="-120"/>
              </a:rPr>
              <a:t>Citizen initiatives have dramatically reshaped Arizona policies</a:t>
            </a:r>
            <a:endParaRPr lang="en-US" sz="1600" dirty="0"/>
          </a:p>
        </p:txBody>
      </p:sp>
      <p:sp>
        <p:nvSpPr>
          <p:cNvPr id="13" name="Shape 10"/>
          <p:cNvSpPr/>
          <p:nvPr/>
        </p:nvSpPr>
        <p:spPr>
          <a:xfrm>
            <a:off x="6172200" y="3300984"/>
            <a:ext cx="384048" cy="384048"/>
          </a:xfrm>
          <a:prstGeom prst="ellipse">
            <a:avLst/>
          </a:prstGeom>
          <a:solidFill>
            <a:srgbClr val="314557"/>
          </a:solidFill>
          <a:ln w="12700">
            <a:solidFill>
              <a:srgbClr val="314557"/>
            </a:solidFill>
            <a:prstDash val="solid"/>
          </a:ln>
        </p:spPr>
        <p:txBody>
          <a:bodyPr/>
          <a:lstStyle/>
          <a:p>
            <a:pPr>
              <a:defRPr/>
            </a:pPr>
            <a:endParaRPr/>
          </a:p>
        </p:txBody>
      </p:sp>
      <p:sp>
        <p:nvSpPr>
          <p:cNvPr id="14" name="Text 11"/>
          <p:cNvSpPr/>
          <p:nvPr/>
        </p:nvSpPr>
        <p:spPr>
          <a:xfrm>
            <a:off x="6172200" y="3419856"/>
            <a:ext cx="384048" cy="109728"/>
          </a:xfrm>
          <a:prstGeom prst="rect">
            <a:avLst/>
          </a:prstGeom>
          <a:noFill/>
          <a:ln/>
        </p:spPr>
        <p:txBody>
          <a:bodyPr wrap="square" lIns="0" tIns="0" rIns="0" bIns="0" rtlCol="0" anchor="ctr"/>
          <a:lstStyle/>
          <a:p>
            <a:pPr marL="0" indent="0" algn="ctr">
              <a:buNone/>
              <a:defRPr/>
            </a:pPr>
            <a:r>
              <a:rPr lang="en-US" sz="1400" b="1" dirty="0">
                <a:solidFill>
                  <a:srgbClr val="FFFFFF"/>
                </a:solidFill>
                <a:latin typeface="Aptos" pitchFamily="34" charset="0"/>
                <a:ea typeface="Aptos" pitchFamily="34" charset="-122"/>
                <a:cs typeface="Aptos" pitchFamily="34" charset="-120"/>
              </a:rPr>
              <a:t>03</a:t>
            </a:r>
            <a:endParaRPr lang="en-US" sz="1400" dirty="0"/>
          </a:p>
        </p:txBody>
      </p:sp>
      <p:sp>
        <p:nvSpPr>
          <p:cNvPr id="15" name="Text 12"/>
          <p:cNvSpPr/>
          <p:nvPr/>
        </p:nvSpPr>
        <p:spPr>
          <a:xfrm>
            <a:off x="6812280" y="3328416"/>
            <a:ext cx="3291840" cy="182880"/>
          </a:xfrm>
          <a:prstGeom prst="rect">
            <a:avLst/>
          </a:prstGeom>
          <a:noFill/>
          <a:ln/>
        </p:spPr>
        <p:txBody>
          <a:bodyPr wrap="square" lIns="0" tIns="0" rIns="0" bIns="0" rtlCol="0" anchor="ctr"/>
          <a:lstStyle/>
          <a:p>
            <a:pPr marL="0" indent="0">
              <a:buNone/>
              <a:defRPr/>
            </a:pPr>
            <a:r>
              <a:rPr lang="en-US" b="1" dirty="0">
                <a:solidFill>
                  <a:srgbClr val="314557"/>
                </a:solidFill>
                <a:latin typeface="Aptos" pitchFamily="34" charset="0"/>
                <a:ea typeface="Aptos" pitchFamily="34" charset="-122"/>
                <a:cs typeface="Aptos" pitchFamily="34" charset="-120"/>
              </a:rPr>
              <a:t>Impact</a:t>
            </a:r>
            <a:endParaRPr lang="en-US" dirty="0"/>
          </a:p>
        </p:txBody>
      </p:sp>
      <p:sp>
        <p:nvSpPr>
          <p:cNvPr id="16" name="Text 13"/>
          <p:cNvSpPr/>
          <p:nvPr/>
        </p:nvSpPr>
        <p:spPr>
          <a:xfrm>
            <a:off x="6812280" y="3685032"/>
            <a:ext cx="4206240" cy="201168"/>
          </a:xfrm>
          <a:prstGeom prst="rect">
            <a:avLst/>
          </a:prstGeom>
          <a:noFill/>
          <a:ln/>
        </p:spPr>
        <p:txBody>
          <a:bodyPr wrap="square" lIns="0" tIns="0" rIns="0" bIns="0" rtlCol="0" anchor="ctr"/>
          <a:lstStyle/>
          <a:p>
            <a:pPr marL="0" indent="0">
              <a:buNone/>
              <a:defRPr/>
            </a:pPr>
            <a:r>
              <a:rPr lang="en-US" sz="1600" dirty="0">
                <a:latin typeface="Aptos" pitchFamily="34" charset="0"/>
                <a:ea typeface="Aptos" pitchFamily="34" charset="-122"/>
                <a:cs typeface="Aptos" pitchFamily="34" charset="-120"/>
              </a:rPr>
              <a:t>Power of voter-protected policies and limits on funding</a:t>
            </a:r>
            <a:endParaRPr lang="en-US" sz="1600" dirty="0"/>
          </a:p>
        </p:txBody>
      </p:sp>
      <p:sp>
        <p:nvSpPr>
          <p:cNvPr id="17" name="Shape 14"/>
          <p:cNvSpPr/>
          <p:nvPr/>
        </p:nvSpPr>
        <p:spPr>
          <a:xfrm>
            <a:off x="6172200" y="4379976"/>
            <a:ext cx="384048" cy="384048"/>
          </a:xfrm>
          <a:prstGeom prst="ellipse">
            <a:avLst/>
          </a:prstGeom>
          <a:solidFill>
            <a:srgbClr val="314557"/>
          </a:solidFill>
          <a:ln w="12700">
            <a:solidFill>
              <a:srgbClr val="314557"/>
            </a:solidFill>
            <a:prstDash val="solid"/>
          </a:ln>
        </p:spPr>
        <p:txBody>
          <a:bodyPr/>
          <a:lstStyle/>
          <a:p>
            <a:pPr>
              <a:defRPr/>
            </a:pPr>
            <a:endParaRPr/>
          </a:p>
        </p:txBody>
      </p:sp>
      <p:sp>
        <p:nvSpPr>
          <p:cNvPr id="18" name="Text 15"/>
          <p:cNvSpPr/>
          <p:nvPr/>
        </p:nvSpPr>
        <p:spPr>
          <a:xfrm>
            <a:off x="6172200" y="4498848"/>
            <a:ext cx="384048" cy="109728"/>
          </a:xfrm>
          <a:prstGeom prst="rect">
            <a:avLst/>
          </a:prstGeom>
          <a:noFill/>
          <a:ln/>
        </p:spPr>
        <p:txBody>
          <a:bodyPr wrap="square" lIns="0" tIns="0" rIns="0" bIns="0" rtlCol="0" anchor="ctr"/>
          <a:lstStyle/>
          <a:p>
            <a:pPr marL="0" indent="0" algn="ctr">
              <a:buNone/>
              <a:defRPr/>
            </a:pPr>
            <a:r>
              <a:rPr lang="en-US" sz="1400" b="1" dirty="0">
                <a:solidFill>
                  <a:srgbClr val="FFFFFF"/>
                </a:solidFill>
                <a:latin typeface="Aptos" pitchFamily="34" charset="0"/>
                <a:ea typeface="Aptos" pitchFamily="34" charset="-122"/>
                <a:cs typeface="Aptos" pitchFamily="34" charset="-120"/>
              </a:rPr>
              <a:t>04</a:t>
            </a:r>
            <a:endParaRPr lang="en-US" sz="1400" dirty="0"/>
          </a:p>
        </p:txBody>
      </p:sp>
      <p:sp>
        <p:nvSpPr>
          <p:cNvPr id="19" name="Text 16"/>
          <p:cNvSpPr/>
          <p:nvPr/>
        </p:nvSpPr>
        <p:spPr>
          <a:xfrm>
            <a:off x="6812280" y="4407408"/>
            <a:ext cx="3291840" cy="182880"/>
          </a:xfrm>
          <a:prstGeom prst="rect">
            <a:avLst/>
          </a:prstGeom>
          <a:noFill/>
          <a:ln/>
        </p:spPr>
        <p:txBody>
          <a:bodyPr wrap="square" lIns="0" tIns="0" rIns="0" bIns="0" rtlCol="0" anchor="ctr"/>
          <a:lstStyle/>
          <a:p>
            <a:pPr marL="0" indent="0">
              <a:buNone/>
              <a:defRPr/>
            </a:pPr>
            <a:r>
              <a:rPr lang="en-US" b="1" dirty="0">
                <a:solidFill>
                  <a:srgbClr val="314557"/>
                </a:solidFill>
                <a:latin typeface="Aptos" pitchFamily="34" charset="0"/>
                <a:ea typeface="Aptos" pitchFamily="34" charset="-122"/>
                <a:cs typeface="Aptos" pitchFamily="34" charset="-120"/>
              </a:rPr>
              <a:t>2026 Measures</a:t>
            </a:r>
            <a:endParaRPr lang="en-US" dirty="0"/>
          </a:p>
        </p:txBody>
      </p:sp>
      <p:sp>
        <p:nvSpPr>
          <p:cNvPr id="20" name="Text 17"/>
          <p:cNvSpPr/>
          <p:nvPr/>
        </p:nvSpPr>
        <p:spPr>
          <a:xfrm>
            <a:off x="6812280" y="4681728"/>
            <a:ext cx="4206240" cy="201168"/>
          </a:xfrm>
          <a:prstGeom prst="rect">
            <a:avLst/>
          </a:prstGeom>
          <a:noFill/>
          <a:ln/>
        </p:spPr>
        <p:txBody>
          <a:bodyPr wrap="square" lIns="0" tIns="0" rIns="0" bIns="0" rtlCol="0" anchor="ctr"/>
          <a:lstStyle/>
          <a:p>
            <a:pPr marL="0" indent="0">
              <a:buNone/>
              <a:defRPr/>
            </a:pPr>
            <a:r>
              <a:rPr lang="en-US" sz="1600" dirty="0">
                <a:latin typeface="Aptos" pitchFamily="34" charset="0"/>
                <a:ea typeface="Aptos" pitchFamily="34" charset="-122"/>
                <a:cs typeface="Aptos" pitchFamily="34" charset="-120"/>
              </a:rPr>
              <a:t>What is on the ballot and what is at stake</a:t>
            </a:r>
            <a:endParaRPr lang="en-US" sz="1600" dirty="0"/>
          </a:p>
        </p:txBody>
      </p:sp>
      <p:sp>
        <p:nvSpPr>
          <p:cNvPr id="21" name="Text 18"/>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2</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5" name="Text 3"/>
          <p:cNvSpPr/>
          <p:nvPr/>
        </p:nvSpPr>
        <p:spPr>
          <a:xfrm>
            <a:off x="530351" y="320040"/>
            <a:ext cx="9378525" cy="347472"/>
          </a:xfrm>
          <a:prstGeom prst="rect">
            <a:avLst/>
          </a:prstGeom>
          <a:noFill/>
          <a:ln/>
        </p:spPr>
        <p:txBody>
          <a:bodyPr wrap="square" lIns="0" tIns="0" rIns="0" bIns="0" rtlCol="0" anchor="ctr"/>
          <a:lstStyle/>
          <a:p>
            <a:pPr marL="0" indent="0">
              <a:buNone/>
              <a:defRPr/>
            </a:pPr>
            <a:r>
              <a:rPr lang="en-US" sz="3200" b="1" dirty="0">
                <a:solidFill>
                  <a:srgbClr val="314557"/>
                </a:solidFill>
                <a:latin typeface="Aptos Display" pitchFamily="34" charset="0"/>
                <a:ea typeface="Aptos Display" pitchFamily="34" charset="-122"/>
                <a:cs typeface="Aptos Display" pitchFamily="34" charset="-120"/>
              </a:rPr>
              <a:t>Impact of Ballot Measures on Arizona Policy</a:t>
            </a:r>
            <a:endParaRPr lang="en-US" sz="3200" dirty="0"/>
          </a:p>
        </p:txBody>
      </p:sp>
      <p:sp>
        <p:nvSpPr>
          <p:cNvPr id="7" name="Shape 5"/>
          <p:cNvSpPr/>
          <p:nvPr/>
        </p:nvSpPr>
        <p:spPr>
          <a:xfrm>
            <a:off x="1051560" y="1207008"/>
            <a:ext cx="1234440" cy="1234440"/>
          </a:xfrm>
          <a:prstGeom prst="ellipse">
            <a:avLst/>
          </a:prstGeom>
          <a:solidFill>
            <a:srgbClr val="314557"/>
          </a:solidFill>
          <a:ln w="12700">
            <a:solidFill>
              <a:srgbClr val="314557"/>
            </a:solidFill>
            <a:prstDash val="solid"/>
          </a:ln>
        </p:spPr>
        <p:txBody>
          <a:bodyPr/>
          <a:lstStyle/>
          <a:p>
            <a:pPr>
              <a:defRPr/>
            </a:pPr>
            <a:endParaRPr dirty="0"/>
          </a:p>
        </p:txBody>
      </p:sp>
      <p:sp>
        <p:nvSpPr>
          <p:cNvPr id="8" name="Text 6"/>
          <p:cNvSpPr/>
          <p:nvPr/>
        </p:nvSpPr>
        <p:spPr>
          <a:xfrm>
            <a:off x="1051560" y="1350772"/>
            <a:ext cx="1234440" cy="365760"/>
          </a:xfrm>
          <a:prstGeom prst="rect">
            <a:avLst/>
          </a:prstGeom>
          <a:noFill/>
          <a:ln/>
        </p:spPr>
        <p:txBody>
          <a:bodyPr wrap="square" lIns="0" tIns="0" rIns="0" bIns="0" rtlCol="0" anchor="ctr">
            <a:normAutofit/>
          </a:bodyP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1981</a:t>
            </a:r>
            <a:endParaRPr lang="en-US" sz="2000" dirty="0"/>
          </a:p>
        </p:txBody>
      </p:sp>
      <p:sp>
        <p:nvSpPr>
          <p:cNvPr id="9" name="Text 7"/>
          <p:cNvSpPr/>
          <p:nvPr/>
        </p:nvSpPr>
        <p:spPr>
          <a:xfrm>
            <a:off x="743883" y="2379100"/>
            <a:ext cx="1828800" cy="411480"/>
          </a:xfrm>
          <a:prstGeom prst="rect">
            <a:avLst/>
          </a:prstGeom>
          <a:noFill/>
          <a:ln/>
        </p:spPr>
        <p:txBody>
          <a:bodyPr wrap="square" lIns="0" tIns="0" rIns="0" bIns="0" rtlCol="0" anchor="ctr"/>
          <a:lstStyle/>
          <a:p>
            <a:pPr marL="0" indent="0" algn="ctr">
              <a:buNone/>
              <a:defRPr/>
            </a:pPr>
            <a:r>
              <a:rPr lang="en-US" sz="1400" b="1" dirty="0">
                <a:solidFill>
                  <a:srgbClr val="314557"/>
                </a:solidFill>
                <a:latin typeface="Aptos" pitchFamily="34" charset="0"/>
                <a:ea typeface="Aptos" pitchFamily="34" charset="-122"/>
                <a:cs typeface="Aptos" pitchFamily="34" charset="-120"/>
              </a:rPr>
              <a:t>Medicaid/AHCCCS</a:t>
            </a:r>
            <a:endParaRPr lang="en-US" sz="1400" dirty="0"/>
          </a:p>
        </p:txBody>
      </p:sp>
      <p:sp>
        <p:nvSpPr>
          <p:cNvPr id="10" name="Text 8"/>
          <p:cNvSpPr/>
          <p:nvPr/>
        </p:nvSpPr>
        <p:spPr>
          <a:xfrm>
            <a:off x="774679" y="2676528"/>
            <a:ext cx="2007108" cy="932688"/>
          </a:xfrm>
          <a:prstGeom prst="rect">
            <a:avLst/>
          </a:prstGeom>
          <a:noFill/>
          <a:ln/>
        </p:spPr>
        <p:txBody>
          <a:bodyPr wrap="square" lIns="254" tIns="254" rIns="254" bIns="254" rtlCol="0" anchor="ctr">
            <a:normAutofit/>
          </a:bodyPr>
          <a:lstStyle/>
          <a:p>
            <a:pPr marL="0" indent="0">
              <a:buNone/>
              <a:defRPr/>
            </a:pPr>
            <a:r>
              <a:rPr lang="en-US" sz="1200" dirty="0">
                <a:latin typeface="Aptos" pitchFamily="34" charset="0"/>
                <a:ea typeface="Aptos" pitchFamily="34" charset="-122"/>
                <a:cs typeface="Aptos" pitchFamily="34" charset="-120"/>
              </a:rPr>
              <a:t>A citizen initiative effort pushed the legislature to act. Arizona created AHCCCS in 1982.</a:t>
            </a:r>
            <a:endParaRPr lang="en-US" sz="1200" dirty="0"/>
          </a:p>
        </p:txBody>
      </p:sp>
      <p:sp>
        <p:nvSpPr>
          <p:cNvPr id="11" name="Shape 9"/>
          <p:cNvSpPr/>
          <p:nvPr/>
        </p:nvSpPr>
        <p:spPr>
          <a:xfrm>
            <a:off x="3520440" y="1207008"/>
            <a:ext cx="1234440" cy="1234440"/>
          </a:xfrm>
          <a:prstGeom prst="ellipse">
            <a:avLst/>
          </a:prstGeom>
          <a:solidFill>
            <a:srgbClr val="314557"/>
          </a:solidFill>
          <a:ln w="12700">
            <a:solidFill>
              <a:srgbClr val="314557"/>
            </a:solidFill>
            <a:prstDash val="solid"/>
          </a:ln>
        </p:spPr>
        <p:txBody>
          <a:bodyPr/>
          <a:lstStyle/>
          <a:p>
            <a:pPr>
              <a:defRPr/>
            </a:pPr>
            <a:endParaRPr/>
          </a:p>
        </p:txBody>
      </p:sp>
      <p:sp>
        <p:nvSpPr>
          <p:cNvPr id="12" name="Text 10"/>
          <p:cNvSpPr/>
          <p:nvPr/>
        </p:nvSpPr>
        <p:spPr>
          <a:xfrm>
            <a:off x="3520440" y="1415415"/>
            <a:ext cx="1234440" cy="365760"/>
          </a:xfrm>
          <a:prstGeom prst="rect">
            <a:avLst/>
          </a:prstGeom>
          <a:noFill/>
          <a:ln/>
        </p:spPr>
        <p:txBody>
          <a:bodyPr wrap="square" lIns="0" tIns="0" rIns="0" bIns="0" rtlCol="0" anchor="ctr">
            <a:normAutofit fontScale="92500" lnSpcReduction="20000"/>
          </a:bodyPr>
          <a:lstStyle/>
          <a:p>
            <a:pPr marL="0" indent="0" algn="ctr">
              <a:buNone/>
              <a:defRPr/>
            </a:pPr>
            <a:r>
              <a:rPr lang="en-US" sz="1500" b="1" dirty="0">
                <a:solidFill>
                  <a:srgbClr val="FFFFFF"/>
                </a:solidFill>
                <a:latin typeface="Aptos Display" pitchFamily="34" charset="0"/>
                <a:ea typeface="Aptos Display" pitchFamily="34" charset="-122"/>
                <a:cs typeface="Aptos Display" pitchFamily="34" charset="-120"/>
              </a:rPr>
              <a:t>1996</a:t>
            </a:r>
            <a:endParaRPr lang="en-US" sz="1400" dirty="0"/>
          </a:p>
          <a:p>
            <a:pPr marL="0" indent="0" algn="ctr">
              <a:buNone/>
              <a:defRPr/>
            </a:pPr>
            <a:r>
              <a:rPr lang="en-US" sz="1500" b="1" dirty="0">
                <a:solidFill>
                  <a:srgbClr val="FFFFFF"/>
                </a:solidFill>
                <a:latin typeface="Aptos Display" pitchFamily="34" charset="0"/>
                <a:ea typeface="Aptos Display" pitchFamily="34" charset="-122"/>
                <a:cs typeface="Aptos Display" pitchFamily="34" charset="-120"/>
              </a:rPr>
              <a:t>2000</a:t>
            </a:r>
            <a:endParaRPr lang="en-US" sz="1400" dirty="0"/>
          </a:p>
        </p:txBody>
      </p:sp>
      <p:sp>
        <p:nvSpPr>
          <p:cNvPr id="13" name="Text 11"/>
          <p:cNvSpPr/>
          <p:nvPr/>
        </p:nvSpPr>
        <p:spPr>
          <a:xfrm>
            <a:off x="3284784" y="2405385"/>
            <a:ext cx="1828800" cy="411480"/>
          </a:xfrm>
          <a:prstGeom prst="rect">
            <a:avLst/>
          </a:prstGeom>
          <a:noFill/>
          <a:ln/>
        </p:spPr>
        <p:txBody>
          <a:bodyPr wrap="square" lIns="0" tIns="0" rIns="0" bIns="0" rtlCol="0" anchor="ctr"/>
          <a:lstStyle/>
          <a:p>
            <a:pPr marL="0" indent="0" algn="ctr">
              <a:buNone/>
              <a:defRPr/>
            </a:pPr>
            <a:r>
              <a:rPr lang="en-US" sz="1400" b="1" dirty="0">
                <a:solidFill>
                  <a:srgbClr val="314557"/>
                </a:solidFill>
                <a:latin typeface="Aptos" pitchFamily="34" charset="0"/>
                <a:ea typeface="Aptos" pitchFamily="34" charset="-122"/>
                <a:cs typeface="Aptos" pitchFamily="34" charset="-120"/>
              </a:rPr>
              <a:t>Healthy Families</a:t>
            </a:r>
            <a:endParaRPr lang="en-US" sz="1400" dirty="0"/>
          </a:p>
        </p:txBody>
      </p:sp>
      <p:sp>
        <p:nvSpPr>
          <p:cNvPr id="14" name="Text 12"/>
          <p:cNvSpPr/>
          <p:nvPr/>
        </p:nvSpPr>
        <p:spPr>
          <a:xfrm>
            <a:off x="3253650" y="2580084"/>
            <a:ext cx="2011680" cy="932688"/>
          </a:xfrm>
          <a:prstGeom prst="rect">
            <a:avLst/>
          </a:prstGeom>
          <a:noFill/>
          <a:ln/>
        </p:spPr>
        <p:txBody>
          <a:bodyPr wrap="square" lIns="254" tIns="254" rIns="254" bIns="254" rtlCol="0" anchor="ctr">
            <a:normAutofit/>
          </a:bodyPr>
          <a:lstStyle/>
          <a:p>
            <a:pPr marL="0" indent="0">
              <a:buNone/>
              <a:defRPr/>
            </a:pPr>
            <a:r>
              <a:rPr lang="en-US" sz="1200" dirty="0">
                <a:latin typeface="Aptos" pitchFamily="34" charset="0"/>
                <a:ea typeface="Aptos" pitchFamily="34" charset="-122"/>
                <a:cs typeface="Aptos" pitchFamily="34" charset="-120"/>
              </a:rPr>
              <a:t>Voter-approved measures expanded eligibility and funding for Medicaid services.</a:t>
            </a:r>
            <a:endParaRPr lang="en-US" sz="1200" dirty="0"/>
          </a:p>
        </p:txBody>
      </p:sp>
      <p:sp>
        <p:nvSpPr>
          <p:cNvPr id="15" name="Shape 13"/>
          <p:cNvSpPr/>
          <p:nvPr/>
        </p:nvSpPr>
        <p:spPr>
          <a:xfrm>
            <a:off x="8171517" y="1217506"/>
            <a:ext cx="1234440" cy="1234440"/>
          </a:xfrm>
          <a:prstGeom prst="ellipse">
            <a:avLst/>
          </a:prstGeom>
          <a:solidFill>
            <a:srgbClr val="314557"/>
          </a:solidFill>
          <a:ln w="12700">
            <a:solidFill>
              <a:srgbClr val="314557"/>
            </a:solidFill>
            <a:prstDash val="solid"/>
          </a:ln>
        </p:spPr>
        <p:txBody>
          <a:bodyPr/>
          <a:lstStyle/>
          <a:p>
            <a:pPr>
              <a:defRPr/>
            </a:pPr>
            <a:endParaRPr/>
          </a:p>
        </p:txBody>
      </p:sp>
      <p:sp>
        <p:nvSpPr>
          <p:cNvPr id="16" name="Text 14"/>
          <p:cNvSpPr/>
          <p:nvPr/>
        </p:nvSpPr>
        <p:spPr>
          <a:xfrm>
            <a:off x="8171517" y="1382775"/>
            <a:ext cx="1234440" cy="365760"/>
          </a:xfrm>
          <a:prstGeom prst="rect">
            <a:avLst/>
          </a:prstGeom>
          <a:noFill/>
          <a:ln/>
        </p:spPr>
        <p:txBody>
          <a:bodyPr wrap="square" lIns="0" tIns="0" rIns="0" bIns="0" rtlCol="0" anchor="ctr">
            <a:normAutofit/>
          </a:bodyP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2006</a:t>
            </a:r>
            <a:endParaRPr lang="en-US" sz="2000" dirty="0"/>
          </a:p>
        </p:txBody>
      </p:sp>
      <p:sp>
        <p:nvSpPr>
          <p:cNvPr id="17" name="Text 15"/>
          <p:cNvSpPr/>
          <p:nvPr/>
        </p:nvSpPr>
        <p:spPr>
          <a:xfrm>
            <a:off x="7874337" y="2368186"/>
            <a:ext cx="1828800" cy="411480"/>
          </a:xfrm>
          <a:prstGeom prst="rect">
            <a:avLst/>
          </a:prstGeom>
          <a:noFill/>
          <a:ln/>
        </p:spPr>
        <p:txBody>
          <a:bodyPr wrap="square" lIns="0" tIns="0" rIns="0" bIns="0" rtlCol="0" anchor="ctr"/>
          <a:lstStyle/>
          <a:p>
            <a:pPr marL="0" indent="0" algn="ctr">
              <a:buNone/>
              <a:defRPr/>
            </a:pPr>
            <a:r>
              <a:rPr lang="en-US" sz="1400" b="1" dirty="0">
                <a:solidFill>
                  <a:srgbClr val="314557"/>
                </a:solidFill>
                <a:latin typeface="Aptos" pitchFamily="34" charset="0"/>
                <a:ea typeface="Aptos" pitchFamily="34" charset="-122"/>
                <a:cs typeface="Aptos" pitchFamily="34" charset="-120"/>
              </a:rPr>
              <a:t>Smoke-Free Arizona</a:t>
            </a:r>
            <a:endParaRPr lang="en-US" sz="1400" dirty="0"/>
          </a:p>
        </p:txBody>
      </p:sp>
      <p:sp>
        <p:nvSpPr>
          <p:cNvPr id="18" name="Text 16"/>
          <p:cNvSpPr/>
          <p:nvPr/>
        </p:nvSpPr>
        <p:spPr>
          <a:xfrm>
            <a:off x="8056763" y="2642506"/>
            <a:ext cx="2011680" cy="932688"/>
          </a:xfrm>
          <a:prstGeom prst="rect">
            <a:avLst/>
          </a:prstGeom>
          <a:noFill/>
          <a:ln/>
        </p:spPr>
        <p:txBody>
          <a:bodyPr wrap="square" lIns="254" tIns="254" rIns="254" bIns="254" rtlCol="0" anchor="ctr">
            <a:normAutofit/>
          </a:bodyPr>
          <a:lstStyle/>
          <a:p>
            <a:pPr marL="0" indent="0">
              <a:buNone/>
              <a:defRPr/>
            </a:pPr>
            <a:r>
              <a:rPr lang="en-US" sz="1200" dirty="0">
                <a:latin typeface="Aptos" pitchFamily="34" charset="0"/>
                <a:ea typeface="Aptos" pitchFamily="34" charset="-122"/>
                <a:cs typeface="Aptos" pitchFamily="34" charset="-120"/>
              </a:rPr>
              <a:t>Voters prohibited smoking in most public places and workplaces, with specified exemptions.</a:t>
            </a:r>
            <a:endParaRPr lang="en-US" sz="1200" dirty="0"/>
          </a:p>
        </p:txBody>
      </p:sp>
      <p:sp>
        <p:nvSpPr>
          <p:cNvPr id="19" name="Shape 17"/>
          <p:cNvSpPr/>
          <p:nvPr/>
        </p:nvSpPr>
        <p:spPr>
          <a:xfrm>
            <a:off x="1018634" y="3859264"/>
            <a:ext cx="1234440" cy="1234440"/>
          </a:xfrm>
          <a:prstGeom prst="ellipse">
            <a:avLst/>
          </a:prstGeom>
          <a:solidFill>
            <a:srgbClr val="314557"/>
          </a:solidFill>
          <a:ln w="12700">
            <a:solidFill>
              <a:srgbClr val="314557"/>
            </a:solidFill>
            <a:prstDash val="solid"/>
          </a:ln>
        </p:spPr>
        <p:txBody>
          <a:bodyPr/>
          <a:lstStyle/>
          <a:p>
            <a:pPr>
              <a:defRPr/>
            </a:pPr>
            <a:endParaRPr/>
          </a:p>
        </p:txBody>
      </p:sp>
      <p:sp>
        <p:nvSpPr>
          <p:cNvPr id="20" name="Text 18"/>
          <p:cNvSpPr/>
          <p:nvPr/>
        </p:nvSpPr>
        <p:spPr>
          <a:xfrm>
            <a:off x="1051560" y="4121404"/>
            <a:ext cx="1234440" cy="365760"/>
          </a:xfrm>
          <a:prstGeom prst="rect">
            <a:avLst/>
          </a:prstGeom>
          <a:noFill/>
          <a:ln/>
        </p:spPr>
        <p:txBody>
          <a:bodyPr wrap="square" lIns="0" tIns="0" rIns="0" bIns="0" rtlCol="0" anchor="ctr">
            <a:normAutofit/>
          </a:bodyP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2010</a:t>
            </a:r>
            <a:endParaRPr lang="en-US" sz="2000" dirty="0"/>
          </a:p>
        </p:txBody>
      </p:sp>
      <p:sp>
        <p:nvSpPr>
          <p:cNvPr id="21" name="Text 19"/>
          <p:cNvSpPr/>
          <p:nvPr/>
        </p:nvSpPr>
        <p:spPr>
          <a:xfrm>
            <a:off x="815063" y="5138928"/>
            <a:ext cx="1828800" cy="411480"/>
          </a:xfrm>
          <a:prstGeom prst="rect">
            <a:avLst/>
          </a:prstGeom>
          <a:noFill/>
          <a:ln/>
        </p:spPr>
        <p:txBody>
          <a:bodyPr wrap="square" lIns="0" tIns="0" rIns="0" bIns="0" rtlCol="0" anchor="ctr"/>
          <a:lstStyle/>
          <a:p>
            <a:pPr marL="0" indent="0" algn="ctr">
              <a:buNone/>
              <a:defRPr/>
            </a:pPr>
            <a:r>
              <a:rPr lang="en-US" sz="1400" b="1" dirty="0">
                <a:solidFill>
                  <a:srgbClr val="314557"/>
                </a:solidFill>
                <a:latin typeface="Aptos" pitchFamily="34" charset="0"/>
                <a:ea typeface="Aptos" pitchFamily="34" charset="-122"/>
                <a:cs typeface="Aptos" pitchFamily="34" charset="-120"/>
              </a:rPr>
              <a:t>Medical Marijuana</a:t>
            </a:r>
            <a:endParaRPr lang="en-US" sz="1400" dirty="0"/>
          </a:p>
        </p:txBody>
      </p:sp>
      <p:sp>
        <p:nvSpPr>
          <p:cNvPr id="22" name="Text 20"/>
          <p:cNvSpPr/>
          <p:nvPr/>
        </p:nvSpPr>
        <p:spPr>
          <a:xfrm>
            <a:off x="815063" y="5391394"/>
            <a:ext cx="2011680" cy="1042415"/>
          </a:xfrm>
          <a:prstGeom prst="rect">
            <a:avLst/>
          </a:prstGeom>
          <a:noFill/>
          <a:ln/>
        </p:spPr>
        <p:txBody>
          <a:bodyPr wrap="square" lIns="254" tIns="254" rIns="254" bIns="254" rtlCol="0" anchor="ctr">
            <a:normAutofit/>
          </a:bodyPr>
          <a:lstStyle/>
          <a:p>
            <a:pPr marL="0" indent="0">
              <a:buNone/>
              <a:defRPr/>
            </a:pPr>
            <a:r>
              <a:rPr lang="en-US" sz="1400" dirty="0">
                <a:latin typeface="Aptos" pitchFamily="34" charset="0"/>
                <a:ea typeface="Aptos" pitchFamily="34" charset="-122"/>
                <a:cs typeface="Aptos" pitchFamily="34" charset="-120"/>
              </a:rPr>
              <a:t>Voters legalized marijuana use for qualifying debilitating medical conditions.</a:t>
            </a:r>
            <a:endParaRPr lang="en-US" sz="1400" dirty="0"/>
          </a:p>
        </p:txBody>
      </p:sp>
      <p:sp>
        <p:nvSpPr>
          <p:cNvPr id="23" name="Shape 17">
            <a:extLst>
              <a:ext uri="{FF2B5EF4-FFF2-40B4-BE49-F238E27FC236}">
                <a16:creationId xmlns:a16="http://schemas.microsoft.com/office/drawing/2014/main" id="{FE5EC0D2-98EC-1900-8096-CB1D1AC22A36}"/>
              </a:ext>
            </a:extLst>
          </p:cNvPr>
          <p:cNvSpPr/>
          <p:nvPr/>
        </p:nvSpPr>
        <p:spPr>
          <a:xfrm>
            <a:off x="5989320" y="1209502"/>
            <a:ext cx="1234440" cy="1234440"/>
          </a:xfrm>
          <a:prstGeom prst="ellipse">
            <a:avLst/>
          </a:prstGeom>
          <a:solidFill>
            <a:srgbClr val="314557"/>
          </a:solidFill>
          <a:ln w="12700">
            <a:solidFill>
              <a:srgbClr val="314557"/>
            </a:solidFill>
            <a:prstDash val="solid"/>
          </a:ln>
        </p:spPr>
        <p:txBody>
          <a:bodyPr/>
          <a:lstStyle/>
          <a:p>
            <a:pPr marL="0" indent="0" algn="ctr">
              <a:buNone/>
              <a:defRPr/>
            </a:pPr>
            <a:r>
              <a:rPr lang="en-US" sz="2000" b="1" dirty="0">
                <a:solidFill>
                  <a:srgbClr val="FFFFFF"/>
                </a:solidFill>
                <a:latin typeface="Aptos Display" pitchFamily="34" charset="0"/>
              </a:rPr>
              <a:t>1998</a:t>
            </a:r>
          </a:p>
        </p:txBody>
      </p:sp>
      <p:sp>
        <p:nvSpPr>
          <p:cNvPr id="26" name="Shape 17">
            <a:extLst>
              <a:ext uri="{FF2B5EF4-FFF2-40B4-BE49-F238E27FC236}">
                <a16:creationId xmlns:a16="http://schemas.microsoft.com/office/drawing/2014/main" id="{80101907-4A21-AB63-38B1-317F66C8C062}"/>
              </a:ext>
            </a:extLst>
          </p:cNvPr>
          <p:cNvSpPr/>
          <p:nvPr/>
        </p:nvSpPr>
        <p:spPr>
          <a:xfrm>
            <a:off x="5989320" y="3808421"/>
            <a:ext cx="1234440" cy="1234440"/>
          </a:xfrm>
          <a:prstGeom prst="ellipse">
            <a:avLst/>
          </a:prstGeom>
          <a:solidFill>
            <a:srgbClr val="314557"/>
          </a:solidFill>
          <a:ln w="12700">
            <a:solidFill>
              <a:srgbClr val="314557"/>
            </a:solidFill>
            <a:prstDash val="solid"/>
          </a:ln>
        </p:spPr>
        <p:txBody>
          <a:bodyPr/>
          <a:lstStyle/>
          <a:p>
            <a:pPr marL="0" indent="0" algn="ctr">
              <a:buNone/>
              <a:defRPr/>
            </a:pPr>
            <a:endParaRPr lang="en-US" sz="2000" b="1" dirty="0">
              <a:solidFill>
                <a:srgbClr val="FFFFFF"/>
              </a:solidFill>
              <a:latin typeface="Aptos Display" pitchFamily="34" charset="0"/>
              <a:ea typeface="Aptos Display" pitchFamily="34" charset="-122"/>
              <a:cs typeface="Aptos Display" pitchFamily="34" charset="-120"/>
            </a:endParaRPr>
          </a:p>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2022</a:t>
            </a:r>
            <a:endParaRPr lang="en-US" sz="2000" dirty="0"/>
          </a:p>
        </p:txBody>
      </p:sp>
      <p:sp>
        <p:nvSpPr>
          <p:cNvPr id="28" name="Shape 17">
            <a:extLst>
              <a:ext uri="{FF2B5EF4-FFF2-40B4-BE49-F238E27FC236}">
                <a16:creationId xmlns:a16="http://schemas.microsoft.com/office/drawing/2014/main" id="{E11CFB56-B729-49FD-806C-2B7CA5C08043}"/>
              </a:ext>
            </a:extLst>
          </p:cNvPr>
          <p:cNvSpPr/>
          <p:nvPr/>
        </p:nvSpPr>
        <p:spPr>
          <a:xfrm>
            <a:off x="3642270" y="3810909"/>
            <a:ext cx="1234440" cy="1234440"/>
          </a:xfrm>
          <a:prstGeom prst="ellipse">
            <a:avLst/>
          </a:prstGeom>
          <a:solidFill>
            <a:srgbClr val="314557"/>
          </a:solidFill>
          <a:ln w="12700">
            <a:solidFill>
              <a:srgbClr val="314557"/>
            </a:solidFill>
            <a:prstDash val="solid"/>
          </a:ln>
        </p:spPr>
        <p:txBody>
          <a:bodyPr/>
          <a:lstStyle/>
          <a:p>
            <a:pPr>
              <a:defRPr/>
            </a:pPr>
            <a:endParaRPr/>
          </a:p>
        </p:txBody>
      </p:sp>
      <p:sp>
        <p:nvSpPr>
          <p:cNvPr id="29" name="Shape 17">
            <a:extLst>
              <a:ext uri="{FF2B5EF4-FFF2-40B4-BE49-F238E27FC236}">
                <a16:creationId xmlns:a16="http://schemas.microsoft.com/office/drawing/2014/main" id="{5BF0F3E5-CCD7-69D4-7DA5-320ED66943FE}"/>
              </a:ext>
            </a:extLst>
          </p:cNvPr>
          <p:cNvSpPr/>
          <p:nvPr/>
        </p:nvSpPr>
        <p:spPr>
          <a:xfrm>
            <a:off x="8159411" y="3893440"/>
            <a:ext cx="1234440" cy="1234440"/>
          </a:xfrm>
          <a:prstGeom prst="ellipse">
            <a:avLst/>
          </a:prstGeom>
          <a:solidFill>
            <a:srgbClr val="314557"/>
          </a:solidFill>
          <a:ln w="12700">
            <a:solidFill>
              <a:srgbClr val="314557"/>
            </a:solidFill>
            <a:prstDash val="solid"/>
          </a:ln>
        </p:spPr>
        <p:txBody>
          <a:bodyPr/>
          <a:lstStyle/>
          <a:p>
            <a:pPr>
              <a:defRPr/>
            </a:pPr>
            <a:endParaRPr dirty="0"/>
          </a:p>
        </p:txBody>
      </p:sp>
      <p:sp>
        <p:nvSpPr>
          <p:cNvPr id="30" name="Text 8">
            <a:extLst>
              <a:ext uri="{FF2B5EF4-FFF2-40B4-BE49-F238E27FC236}">
                <a16:creationId xmlns:a16="http://schemas.microsoft.com/office/drawing/2014/main" id="{7E45672C-4182-C19C-74A6-BB4D05E73EE2}"/>
              </a:ext>
            </a:extLst>
          </p:cNvPr>
          <p:cNvSpPr/>
          <p:nvPr/>
        </p:nvSpPr>
        <p:spPr>
          <a:xfrm>
            <a:off x="5737193" y="2779666"/>
            <a:ext cx="1998172" cy="932688"/>
          </a:xfrm>
          <a:prstGeom prst="rect">
            <a:avLst/>
          </a:prstGeom>
          <a:noFill/>
          <a:ln/>
        </p:spPr>
        <p:txBody>
          <a:bodyPr wrap="square" lIns="254" tIns="254" rIns="254" bIns="254" rtlCol="0" anchor="ctr">
            <a:normAutofit/>
          </a:bodyPr>
          <a:lstStyle/>
          <a:p>
            <a:pPr marL="0" indent="0">
              <a:buNone/>
              <a:defRPr/>
            </a:pPr>
            <a:r>
              <a:rPr lang="en-US" sz="1200" dirty="0">
                <a:latin typeface="Aptos" pitchFamily="34" charset="0"/>
                <a:ea typeface="Aptos" pitchFamily="34" charset="-122"/>
                <a:cs typeface="Aptos" pitchFamily="34" charset="-120"/>
              </a:rPr>
              <a:t>Limits the legislature’s ability to amend, repeal or redirect voter-approved policies and funds.</a:t>
            </a:r>
            <a:endParaRPr lang="en-US" sz="1200" dirty="0"/>
          </a:p>
        </p:txBody>
      </p:sp>
      <p:sp>
        <p:nvSpPr>
          <p:cNvPr id="31" name="Text 7">
            <a:extLst>
              <a:ext uri="{FF2B5EF4-FFF2-40B4-BE49-F238E27FC236}">
                <a16:creationId xmlns:a16="http://schemas.microsoft.com/office/drawing/2014/main" id="{D238BF6A-9E09-F634-BABF-7401BB9CF6E3}"/>
              </a:ext>
            </a:extLst>
          </p:cNvPr>
          <p:cNvSpPr/>
          <p:nvPr/>
        </p:nvSpPr>
        <p:spPr>
          <a:xfrm>
            <a:off x="5495085" y="2441448"/>
            <a:ext cx="2240280" cy="411480"/>
          </a:xfrm>
          <a:prstGeom prst="rect">
            <a:avLst/>
          </a:prstGeom>
          <a:noFill/>
          <a:ln/>
        </p:spPr>
        <p:txBody>
          <a:bodyPr wrap="square" lIns="0" tIns="0" rIns="0" bIns="0" rtlCol="0" anchor="ctr"/>
          <a:lstStyle/>
          <a:p>
            <a:pPr marL="0" indent="0" algn="ctr">
              <a:buNone/>
              <a:defRPr/>
            </a:pPr>
            <a:r>
              <a:rPr lang="en-US" sz="1400" b="1" dirty="0">
                <a:solidFill>
                  <a:srgbClr val="314557"/>
                </a:solidFill>
                <a:latin typeface="Aptos" pitchFamily="34" charset="0"/>
                <a:ea typeface="Aptos" pitchFamily="34" charset="-122"/>
                <a:cs typeface="Aptos" pitchFamily="34" charset="-120"/>
              </a:rPr>
              <a:t>Protection on</a:t>
            </a:r>
            <a:r>
              <a:rPr lang="en-US" sz="1400" dirty="0"/>
              <a:t> </a:t>
            </a:r>
            <a:r>
              <a:rPr lang="en-US" sz="1400" b="1" dirty="0">
                <a:solidFill>
                  <a:srgbClr val="314557"/>
                </a:solidFill>
                <a:latin typeface="Aptos" pitchFamily="34" charset="0"/>
                <a:ea typeface="Aptos" pitchFamily="34" charset="-122"/>
                <a:cs typeface="Aptos" pitchFamily="34" charset="-120"/>
              </a:rPr>
              <a:t>Voter-Approved Policy</a:t>
            </a:r>
            <a:endParaRPr lang="en-US" sz="1400" dirty="0"/>
          </a:p>
        </p:txBody>
      </p:sp>
      <p:sp>
        <p:nvSpPr>
          <p:cNvPr id="32" name="Text 15">
            <a:extLst>
              <a:ext uri="{FF2B5EF4-FFF2-40B4-BE49-F238E27FC236}">
                <a16:creationId xmlns:a16="http://schemas.microsoft.com/office/drawing/2014/main" id="{2161A6F7-A72C-5D07-3F94-78029196D76B}"/>
              </a:ext>
            </a:extLst>
          </p:cNvPr>
          <p:cNvSpPr/>
          <p:nvPr/>
        </p:nvSpPr>
        <p:spPr>
          <a:xfrm>
            <a:off x="5448473" y="5138928"/>
            <a:ext cx="2308859" cy="411480"/>
          </a:xfrm>
          <a:prstGeom prst="rect">
            <a:avLst/>
          </a:prstGeom>
          <a:noFill/>
          <a:ln/>
        </p:spPr>
        <p:txBody>
          <a:bodyPr wrap="square" lIns="0" tIns="0" rIns="0" bIns="0" rtlCol="0" anchor="ctr"/>
          <a:lstStyle/>
          <a:p>
            <a:pPr marL="0" indent="0" algn="ctr">
              <a:buNone/>
              <a:defRPr/>
            </a:pPr>
            <a:r>
              <a:rPr lang="en-US" sz="1400" b="1" dirty="0">
                <a:solidFill>
                  <a:srgbClr val="314557"/>
                </a:solidFill>
                <a:latin typeface="Aptos" pitchFamily="34" charset="0"/>
                <a:ea typeface="Aptos" pitchFamily="34" charset="-122"/>
                <a:cs typeface="Aptos" pitchFamily="34" charset="-120"/>
              </a:rPr>
              <a:t>Limits on Content</a:t>
            </a:r>
            <a:endParaRPr lang="en-US" sz="1400" dirty="0"/>
          </a:p>
        </p:txBody>
      </p:sp>
      <p:sp>
        <p:nvSpPr>
          <p:cNvPr id="33" name="Text 16">
            <a:extLst>
              <a:ext uri="{FF2B5EF4-FFF2-40B4-BE49-F238E27FC236}">
                <a16:creationId xmlns:a16="http://schemas.microsoft.com/office/drawing/2014/main" id="{B0ECF881-CA00-44F2-8DBA-BBD2D60958E8}"/>
              </a:ext>
            </a:extLst>
          </p:cNvPr>
          <p:cNvSpPr/>
          <p:nvPr/>
        </p:nvSpPr>
        <p:spPr>
          <a:xfrm>
            <a:off x="5804676" y="5207508"/>
            <a:ext cx="2014797" cy="1042415"/>
          </a:xfrm>
          <a:prstGeom prst="rect">
            <a:avLst/>
          </a:prstGeom>
          <a:noFill/>
          <a:ln/>
        </p:spPr>
        <p:txBody>
          <a:bodyPr wrap="square" lIns="254" tIns="254" rIns="254" bIns="254" rtlCol="0" anchor="ctr">
            <a:normAutofit/>
          </a:bodyPr>
          <a:lstStyle/>
          <a:p>
            <a:pPr marL="0" indent="0">
              <a:buNone/>
              <a:defRPr/>
            </a:pPr>
            <a:r>
              <a:rPr lang="en-US" sz="1200" dirty="0">
                <a:latin typeface="Aptos" pitchFamily="34" charset="0"/>
                <a:ea typeface="Aptos" pitchFamily="34" charset="-122"/>
                <a:cs typeface="Aptos" pitchFamily="34" charset="-120"/>
              </a:rPr>
              <a:t>Requires citizen initiatives to address only one subject.</a:t>
            </a:r>
            <a:endParaRPr lang="en-US" sz="1200" dirty="0"/>
          </a:p>
        </p:txBody>
      </p:sp>
      <p:sp>
        <p:nvSpPr>
          <p:cNvPr id="35" name="TextBox 34">
            <a:extLst>
              <a:ext uri="{FF2B5EF4-FFF2-40B4-BE49-F238E27FC236}">
                <a16:creationId xmlns:a16="http://schemas.microsoft.com/office/drawing/2014/main" id="{078B2711-B042-43B8-AEA4-793232701E00}"/>
              </a:ext>
            </a:extLst>
          </p:cNvPr>
          <p:cNvSpPr txBox="1"/>
          <p:nvPr/>
        </p:nvSpPr>
        <p:spPr>
          <a:xfrm>
            <a:off x="3704502" y="4223116"/>
            <a:ext cx="1234440" cy="400110"/>
          </a:xfrm>
          <a:prstGeom prst="rect">
            <a:avLst/>
          </a:prstGeom>
          <a:noFill/>
        </p:spPr>
        <p:txBody>
          <a:bodyPr wrap="square">
            <a:spAutoFit/>
          </a:bodyPr>
          <a:lstStyle/>
          <a:p>
            <a:pPr marL="0" indent="0" algn="ctr">
              <a:buNone/>
              <a:defRPr/>
            </a:pPr>
            <a:r>
              <a:rPr lang="en-US" sz="2000" b="1" dirty="0">
                <a:solidFill>
                  <a:srgbClr val="FFFFFF"/>
                </a:solidFill>
                <a:latin typeface="Aptos Display" pitchFamily="34" charset="0"/>
              </a:rPr>
              <a:t>2010</a:t>
            </a:r>
            <a:endParaRPr lang="en-US" sz="2000" dirty="0"/>
          </a:p>
        </p:txBody>
      </p:sp>
      <p:sp>
        <p:nvSpPr>
          <p:cNvPr id="36" name="Text 15">
            <a:extLst>
              <a:ext uri="{FF2B5EF4-FFF2-40B4-BE49-F238E27FC236}">
                <a16:creationId xmlns:a16="http://schemas.microsoft.com/office/drawing/2014/main" id="{FB00E494-B2DC-1995-6021-0F45534862BA}"/>
              </a:ext>
            </a:extLst>
          </p:cNvPr>
          <p:cNvSpPr/>
          <p:nvPr/>
        </p:nvSpPr>
        <p:spPr>
          <a:xfrm>
            <a:off x="3024642" y="5084919"/>
            <a:ext cx="2522521" cy="411480"/>
          </a:xfrm>
          <a:prstGeom prst="rect">
            <a:avLst/>
          </a:prstGeom>
          <a:noFill/>
          <a:ln/>
        </p:spPr>
        <p:txBody>
          <a:bodyPr wrap="square" lIns="0" tIns="0" rIns="0" bIns="0" rtlCol="0" anchor="ctr"/>
          <a:lstStyle/>
          <a:p>
            <a:pPr marL="0" indent="0" algn="ctr">
              <a:buNone/>
              <a:defRPr/>
            </a:pPr>
            <a:r>
              <a:rPr lang="en-US" sz="1300" b="1" dirty="0">
                <a:solidFill>
                  <a:schemeClr val="tx2">
                    <a:lumMod val="75000"/>
                  </a:schemeClr>
                </a:solidFill>
              </a:rPr>
              <a:t>Ban on Preferential Treatment</a:t>
            </a:r>
          </a:p>
        </p:txBody>
      </p:sp>
      <p:sp>
        <p:nvSpPr>
          <p:cNvPr id="37" name="Text 16">
            <a:extLst>
              <a:ext uri="{FF2B5EF4-FFF2-40B4-BE49-F238E27FC236}">
                <a16:creationId xmlns:a16="http://schemas.microsoft.com/office/drawing/2014/main" id="{18950D97-C553-CB7C-225D-2A15BADD5F79}"/>
              </a:ext>
            </a:extLst>
          </p:cNvPr>
          <p:cNvSpPr/>
          <p:nvPr/>
        </p:nvSpPr>
        <p:spPr>
          <a:xfrm>
            <a:off x="3170918" y="5599925"/>
            <a:ext cx="2203888" cy="1042415"/>
          </a:xfrm>
          <a:prstGeom prst="rect">
            <a:avLst/>
          </a:prstGeom>
          <a:noFill/>
          <a:ln/>
        </p:spPr>
        <p:txBody>
          <a:bodyPr wrap="square" lIns="254" tIns="254" rIns="254" bIns="254" rtlCol="0" anchor="ctr">
            <a:noAutofit/>
          </a:bodyPr>
          <a:lstStyle/>
          <a:p>
            <a:pPr marL="0" indent="0">
              <a:buNone/>
              <a:defRPr/>
            </a:pPr>
            <a:r>
              <a:rPr lang="en-US" sz="1150" dirty="0">
                <a:ea typeface="Aptos" pitchFamily="34" charset="-122"/>
                <a:cs typeface="Aptos" pitchFamily="34" charset="-120"/>
              </a:rPr>
              <a:t>Prohibited state entities from granting preferential treatment or discriminating based on race, sex, color, ethnicity, or national origin for employment, education, and contracting.</a:t>
            </a:r>
            <a:endParaRPr lang="en-US" sz="1150" dirty="0"/>
          </a:p>
        </p:txBody>
      </p:sp>
      <p:sp>
        <p:nvSpPr>
          <p:cNvPr id="38" name="TextBox 37">
            <a:extLst>
              <a:ext uri="{FF2B5EF4-FFF2-40B4-BE49-F238E27FC236}">
                <a16:creationId xmlns:a16="http://schemas.microsoft.com/office/drawing/2014/main" id="{B16A8CD0-3D75-2E04-26F2-2523B44F23C4}"/>
              </a:ext>
            </a:extLst>
          </p:cNvPr>
          <p:cNvSpPr txBox="1"/>
          <p:nvPr/>
        </p:nvSpPr>
        <p:spPr>
          <a:xfrm>
            <a:off x="8159411" y="4187952"/>
            <a:ext cx="1234440" cy="400110"/>
          </a:xfrm>
          <a:prstGeom prst="rect">
            <a:avLst/>
          </a:prstGeom>
          <a:noFill/>
        </p:spPr>
        <p:txBody>
          <a:bodyPr wrap="square">
            <a:spAutoFit/>
          </a:bodyPr>
          <a:lstStyle/>
          <a:p>
            <a:pPr marL="0" indent="0" algn="ctr">
              <a:buNone/>
              <a:defRPr/>
            </a:pPr>
            <a:r>
              <a:rPr lang="en-US" sz="2000" b="1" dirty="0">
                <a:solidFill>
                  <a:srgbClr val="FFFFFF"/>
                </a:solidFill>
                <a:latin typeface="Aptos Display" pitchFamily="34" charset="0"/>
              </a:rPr>
              <a:t>2022</a:t>
            </a:r>
            <a:endParaRPr lang="en-US" sz="2000" dirty="0"/>
          </a:p>
        </p:txBody>
      </p:sp>
      <p:sp>
        <p:nvSpPr>
          <p:cNvPr id="39" name="Text 15">
            <a:extLst>
              <a:ext uri="{FF2B5EF4-FFF2-40B4-BE49-F238E27FC236}">
                <a16:creationId xmlns:a16="http://schemas.microsoft.com/office/drawing/2014/main" id="{314924A0-47DE-BCB1-CECD-F345AD42F8F8}"/>
              </a:ext>
            </a:extLst>
          </p:cNvPr>
          <p:cNvSpPr/>
          <p:nvPr/>
        </p:nvSpPr>
        <p:spPr>
          <a:xfrm>
            <a:off x="7668597" y="5138928"/>
            <a:ext cx="2240280" cy="411480"/>
          </a:xfrm>
          <a:prstGeom prst="rect">
            <a:avLst/>
          </a:prstGeom>
          <a:noFill/>
          <a:ln/>
        </p:spPr>
        <p:txBody>
          <a:bodyPr wrap="square" lIns="0" tIns="0" rIns="0" bIns="0" rtlCol="0" anchor="ctr"/>
          <a:lstStyle/>
          <a:p>
            <a:pPr marL="0" indent="0" algn="ctr">
              <a:buNone/>
              <a:defRPr/>
            </a:pPr>
            <a:r>
              <a:rPr lang="en-US" sz="1400" b="1" dirty="0">
                <a:solidFill>
                  <a:schemeClr val="tx2">
                    <a:lumMod val="75000"/>
                  </a:schemeClr>
                </a:solidFill>
              </a:rPr>
              <a:t>In-State Tuition Eligibility</a:t>
            </a:r>
          </a:p>
        </p:txBody>
      </p:sp>
      <p:sp>
        <p:nvSpPr>
          <p:cNvPr id="41" name="TextBox 40">
            <a:extLst>
              <a:ext uri="{FF2B5EF4-FFF2-40B4-BE49-F238E27FC236}">
                <a16:creationId xmlns:a16="http://schemas.microsoft.com/office/drawing/2014/main" id="{0081093C-3EAB-C5AF-7022-686D44446ECF}"/>
              </a:ext>
            </a:extLst>
          </p:cNvPr>
          <p:cNvSpPr txBox="1"/>
          <p:nvPr/>
        </p:nvSpPr>
        <p:spPr>
          <a:xfrm>
            <a:off x="5602778" y="5976851"/>
            <a:ext cx="184731" cy="369332"/>
          </a:xfrm>
          <a:prstGeom prst="rect">
            <a:avLst/>
          </a:prstGeom>
          <a:noFill/>
        </p:spPr>
        <p:txBody>
          <a:bodyPr wrap="none" rtlCol="0">
            <a:spAutoFit/>
          </a:bodyPr>
          <a:lstStyle/>
          <a:p>
            <a:pPr>
              <a:defRPr/>
            </a:pPr>
            <a:endParaRPr lang="en-US" dirty="0"/>
          </a:p>
        </p:txBody>
      </p:sp>
      <p:sp>
        <p:nvSpPr>
          <p:cNvPr id="42" name="Text 16">
            <a:extLst>
              <a:ext uri="{FF2B5EF4-FFF2-40B4-BE49-F238E27FC236}">
                <a16:creationId xmlns:a16="http://schemas.microsoft.com/office/drawing/2014/main" id="{DBE9B0FE-93BD-7218-5929-941A1C1429D0}"/>
              </a:ext>
            </a:extLst>
          </p:cNvPr>
          <p:cNvSpPr/>
          <p:nvPr/>
        </p:nvSpPr>
        <p:spPr>
          <a:xfrm>
            <a:off x="7936559" y="5602176"/>
            <a:ext cx="2014797" cy="1042415"/>
          </a:xfrm>
          <a:prstGeom prst="rect">
            <a:avLst/>
          </a:prstGeom>
          <a:noFill/>
          <a:ln/>
        </p:spPr>
        <p:txBody>
          <a:bodyPr wrap="square" lIns="254" tIns="254" rIns="254" bIns="254" rtlCol="0" anchor="ctr">
            <a:noAutofit/>
          </a:bodyPr>
          <a:lstStyle/>
          <a:p>
            <a:pPr marL="0" indent="0">
              <a:buNone/>
              <a:defRPr/>
            </a:pPr>
            <a:r>
              <a:rPr lang="en-US" sz="1200" dirty="0">
                <a:latin typeface="Aptos" pitchFamily="34" charset="0"/>
                <a:ea typeface="Aptos" pitchFamily="34" charset="-122"/>
                <a:cs typeface="Aptos" pitchFamily="34" charset="-120"/>
              </a:rPr>
              <a:t>Allowed qualifying Arizona high school graduates, regardless of immigration status, to receive in-state tuition and financial aid at public Institutions.</a:t>
            </a:r>
            <a:endParaRPr lang="en-US" sz="1200" dirty="0"/>
          </a:p>
        </p:txBody>
      </p:sp>
      <p:sp>
        <p:nvSpPr>
          <p:cNvPr id="4" name="Shape 17">
            <a:extLst>
              <a:ext uri="{FF2B5EF4-FFF2-40B4-BE49-F238E27FC236}">
                <a16:creationId xmlns:a16="http://schemas.microsoft.com/office/drawing/2014/main" id="{CCC80B85-1CBE-5DD2-EF0E-51CAF6FD06D4}"/>
              </a:ext>
            </a:extLst>
          </p:cNvPr>
          <p:cNvSpPr/>
          <p:nvPr/>
        </p:nvSpPr>
        <p:spPr>
          <a:xfrm>
            <a:off x="10458621" y="3770787"/>
            <a:ext cx="1234440" cy="1234440"/>
          </a:xfrm>
          <a:prstGeom prst="ellipse">
            <a:avLst/>
          </a:prstGeom>
          <a:solidFill>
            <a:srgbClr val="314557"/>
          </a:solidFill>
          <a:ln w="12700">
            <a:solidFill>
              <a:srgbClr val="314557"/>
            </a:solidFill>
            <a:prstDash val="solid"/>
          </a:ln>
        </p:spPr>
        <p:txBody>
          <a:bodyPr/>
          <a:lstStyle/>
          <a:p>
            <a:pPr>
              <a:defRPr/>
            </a:pPr>
            <a:endParaRPr dirty="0"/>
          </a:p>
        </p:txBody>
      </p:sp>
      <p:sp>
        <p:nvSpPr>
          <p:cNvPr id="6" name="TextBox 5">
            <a:extLst>
              <a:ext uri="{FF2B5EF4-FFF2-40B4-BE49-F238E27FC236}">
                <a16:creationId xmlns:a16="http://schemas.microsoft.com/office/drawing/2014/main" id="{03568D37-3CCD-022E-4339-BA66E7C513A2}"/>
              </a:ext>
            </a:extLst>
          </p:cNvPr>
          <p:cNvSpPr txBox="1"/>
          <p:nvPr/>
        </p:nvSpPr>
        <p:spPr>
          <a:xfrm>
            <a:off x="10458621" y="4121404"/>
            <a:ext cx="1234440" cy="400110"/>
          </a:xfrm>
          <a:prstGeom prst="rect">
            <a:avLst/>
          </a:prstGeom>
          <a:noFill/>
        </p:spPr>
        <p:txBody>
          <a:bodyPr wrap="square">
            <a:spAutoFit/>
          </a:bodyPr>
          <a:lstStyle/>
          <a:p>
            <a:pPr marL="0" indent="0" algn="ctr">
              <a:buNone/>
              <a:defRPr/>
            </a:pPr>
            <a:r>
              <a:rPr lang="en-US" sz="2000" b="1" dirty="0">
                <a:solidFill>
                  <a:srgbClr val="FFFFFF"/>
                </a:solidFill>
                <a:latin typeface="Aptos Display" pitchFamily="34" charset="0"/>
              </a:rPr>
              <a:t>2024</a:t>
            </a:r>
            <a:endParaRPr lang="en-US" sz="2000" dirty="0"/>
          </a:p>
        </p:txBody>
      </p:sp>
      <p:sp>
        <p:nvSpPr>
          <p:cNvPr id="25" name="Text 15">
            <a:extLst>
              <a:ext uri="{FF2B5EF4-FFF2-40B4-BE49-F238E27FC236}">
                <a16:creationId xmlns:a16="http://schemas.microsoft.com/office/drawing/2014/main" id="{A04E4605-2A2A-CCB0-6575-C20DD1665F7A}"/>
              </a:ext>
            </a:extLst>
          </p:cNvPr>
          <p:cNvSpPr/>
          <p:nvPr/>
        </p:nvSpPr>
        <p:spPr>
          <a:xfrm>
            <a:off x="9908876" y="5067068"/>
            <a:ext cx="2240280" cy="411480"/>
          </a:xfrm>
          <a:prstGeom prst="rect">
            <a:avLst/>
          </a:prstGeom>
          <a:noFill/>
          <a:ln/>
        </p:spPr>
        <p:txBody>
          <a:bodyPr wrap="square" lIns="0" tIns="0" rIns="0" bIns="0" rtlCol="0" anchor="ctr"/>
          <a:lstStyle/>
          <a:p>
            <a:pPr marL="0" indent="0" algn="ctr">
              <a:buNone/>
              <a:defRPr/>
            </a:pPr>
            <a:r>
              <a:rPr lang="en-US" sz="1400" b="1" dirty="0">
                <a:solidFill>
                  <a:schemeClr val="tx2">
                    <a:lumMod val="75000"/>
                  </a:schemeClr>
                </a:solidFill>
              </a:rPr>
              <a:t>Arizona Abortion Access </a:t>
            </a:r>
          </a:p>
        </p:txBody>
      </p:sp>
      <p:sp>
        <p:nvSpPr>
          <p:cNvPr id="27" name="Text 16">
            <a:extLst>
              <a:ext uri="{FF2B5EF4-FFF2-40B4-BE49-F238E27FC236}">
                <a16:creationId xmlns:a16="http://schemas.microsoft.com/office/drawing/2014/main" id="{23C7BB79-9026-56F0-1120-3AEA0E96D7A7}"/>
              </a:ext>
            </a:extLst>
          </p:cNvPr>
          <p:cNvSpPr/>
          <p:nvPr/>
        </p:nvSpPr>
        <p:spPr>
          <a:xfrm>
            <a:off x="10318301" y="5455643"/>
            <a:ext cx="2014797" cy="1042415"/>
          </a:xfrm>
          <a:prstGeom prst="rect">
            <a:avLst/>
          </a:prstGeom>
          <a:noFill/>
          <a:ln/>
        </p:spPr>
        <p:txBody>
          <a:bodyPr wrap="square" lIns="254" tIns="254" rIns="254" bIns="254" rtlCol="0" anchor="ctr">
            <a:normAutofit/>
          </a:bodyPr>
          <a:lstStyle/>
          <a:p>
            <a:pPr marL="0" indent="0">
              <a:buNone/>
              <a:defRPr/>
            </a:pPr>
            <a:endParaRPr lang="en-US" sz="1000" dirty="0"/>
          </a:p>
        </p:txBody>
      </p:sp>
      <p:sp>
        <p:nvSpPr>
          <p:cNvPr id="46" name="Text 16">
            <a:extLst>
              <a:ext uri="{FF2B5EF4-FFF2-40B4-BE49-F238E27FC236}">
                <a16:creationId xmlns:a16="http://schemas.microsoft.com/office/drawing/2014/main" id="{49941D90-8A8B-F4DE-8B55-3B2A9CAF46BF}"/>
              </a:ext>
            </a:extLst>
          </p:cNvPr>
          <p:cNvSpPr/>
          <p:nvPr/>
        </p:nvSpPr>
        <p:spPr>
          <a:xfrm>
            <a:off x="10286546" y="5468112"/>
            <a:ext cx="2014797" cy="1042415"/>
          </a:xfrm>
          <a:prstGeom prst="rect">
            <a:avLst/>
          </a:prstGeom>
          <a:noFill/>
          <a:ln/>
        </p:spPr>
        <p:txBody>
          <a:bodyPr wrap="square" lIns="254" tIns="254" rIns="254" bIns="254" rtlCol="0" anchor="ctr">
            <a:normAutofit/>
          </a:bodyPr>
          <a:lstStyle/>
          <a:p>
            <a:pPr marL="0" indent="0">
              <a:buNone/>
              <a:defRPr/>
            </a:pPr>
            <a:endParaRPr lang="en-US" sz="1000" dirty="0"/>
          </a:p>
        </p:txBody>
      </p:sp>
      <p:sp>
        <p:nvSpPr>
          <p:cNvPr id="47" name="Text 16">
            <a:extLst>
              <a:ext uri="{FF2B5EF4-FFF2-40B4-BE49-F238E27FC236}">
                <a16:creationId xmlns:a16="http://schemas.microsoft.com/office/drawing/2014/main" id="{C45A6277-2719-DB42-AC36-AE8835CC1988}"/>
              </a:ext>
            </a:extLst>
          </p:cNvPr>
          <p:cNvSpPr/>
          <p:nvPr/>
        </p:nvSpPr>
        <p:spPr>
          <a:xfrm>
            <a:off x="10068442" y="5574002"/>
            <a:ext cx="2014797" cy="1042415"/>
          </a:xfrm>
          <a:prstGeom prst="rect">
            <a:avLst/>
          </a:prstGeom>
          <a:noFill/>
          <a:ln/>
        </p:spPr>
        <p:txBody>
          <a:bodyPr wrap="square" lIns="254" tIns="254" rIns="254" bIns="254" rtlCol="0" anchor="ctr">
            <a:noAutofit/>
          </a:bodyPr>
          <a:lstStyle/>
          <a:p>
            <a:pPr marL="0" indent="0">
              <a:buNone/>
              <a:defRPr/>
            </a:pPr>
            <a:r>
              <a:rPr lang="en-US" sz="1200" b="0" i="0" u="none" strike="noStrike" dirty="0">
                <a:solidFill>
                  <a:srgbClr val="000000"/>
                </a:solidFill>
                <a:effectLst/>
              </a:rPr>
              <a:t>Established a constitutional right to abortion before fetal viability, with exceptions after viability to protect the pregnant individual’s life or health. </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F16397-E269-799E-6898-C4605EF638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0FAC62-6BBB-1F80-111E-30705A54DF24}"/>
              </a:ext>
            </a:extLst>
          </p:cNvPr>
          <p:cNvSpPr txBox="1">
            <a:spLocks noGrp="1"/>
          </p:cNvSpPr>
          <p:nvPr>
            <p:ph type="title" idx="4294967295"/>
          </p:nvPr>
        </p:nvSpPr>
        <p:spPr>
          <a:xfrm>
            <a:off x="1331119" y="1176241"/>
            <a:ext cx="952976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Brave Space Agreements </a:t>
            </a:r>
          </a:p>
        </p:txBody>
      </p:sp>
      <p:sp>
        <p:nvSpPr>
          <p:cNvPr id="5" name="TextBox 4">
            <a:extLst>
              <a:ext uri="{FF2B5EF4-FFF2-40B4-BE49-F238E27FC236}">
                <a16:creationId xmlns:a16="http://schemas.microsoft.com/office/drawing/2014/main" id="{25B9EB8D-BE67-180F-FD70-A79CD62C8738}"/>
              </a:ext>
            </a:extLst>
          </p:cNvPr>
          <p:cNvSpPr txBox="1"/>
          <p:nvPr/>
        </p:nvSpPr>
        <p:spPr>
          <a:xfrm>
            <a:off x="1471078" y="1945682"/>
            <a:ext cx="9529762" cy="4337854"/>
          </a:xfrm>
          <a:prstGeom prst="rect">
            <a:avLst/>
          </a:prstGeom>
          <a:noFill/>
        </p:spPr>
        <p:txBody>
          <a:bodyPr wrap="square" rtlCol="0">
            <a:spAutoFit/>
          </a:bodyPr>
          <a:lstStyle/>
          <a:p>
            <a:pPr marL="285750" indent="-285750">
              <a:lnSpc>
                <a:spcPct val="150000"/>
              </a:lnSpc>
              <a:buSzPct val="150000"/>
              <a:buFont typeface="Univers" panose="020B0503020202020204" pitchFamily="34" charset="0"/>
              <a:buChar char="•"/>
            </a:pPr>
            <a:endParaRPr lang="en-US" sz="2400" dirty="0">
              <a:latin typeface="Aptos" panose="020B0004020202020204" pitchFamily="34" charset="0"/>
            </a:endParaRPr>
          </a:p>
          <a:p>
            <a:pPr marL="285750" lvl="0" indent="-285750" fontAlgn="base">
              <a:buFont typeface="Arial" panose="020B0604020202020204" pitchFamily="34" charset="0"/>
              <a:buChar char="•"/>
            </a:pPr>
            <a:r>
              <a:rPr lang="en-US" sz="2400" dirty="0">
                <a:latin typeface="Aptos" panose="020B0004020202020204" pitchFamily="34" charset="0"/>
              </a:rPr>
              <a:t>Listen to understand, not always to respond.</a:t>
            </a:r>
            <a:br>
              <a:rPr lang="en-US" sz="2400" dirty="0">
                <a:latin typeface="Aptos" panose="020B0004020202020204" pitchFamily="34" charset="0"/>
              </a:rPr>
            </a:br>
            <a:endParaRPr lang="en-US" sz="2400" dirty="0">
              <a:latin typeface="Aptos" panose="020B0004020202020204" pitchFamily="34" charset="0"/>
            </a:endParaRPr>
          </a:p>
          <a:p>
            <a:pPr marL="285750" lvl="0" indent="-285750" fontAlgn="base">
              <a:buFont typeface="Arial" panose="020B0604020202020204" pitchFamily="34" charset="0"/>
              <a:buChar char="•"/>
            </a:pPr>
            <a:r>
              <a:rPr lang="en-US" sz="2400" dirty="0">
                <a:latin typeface="Aptos" panose="020B0004020202020204" pitchFamily="34" charset="0"/>
              </a:rPr>
              <a:t>Address the idea, not the person.</a:t>
            </a:r>
            <a:br>
              <a:rPr lang="en-US" sz="2400" dirty="0">
                <a:latin typeface="Aptos" panose="020B0004020202020204" pitchFamily="34" charset="0"/>
              </a:rPr>
            </a:br>
            <a:endParaRPr lang="en-US" sz="2400" dirty="0">
              <a:latin typeface="Aptos" panose="020B0004020202020204" pitchFamily="34" charset="0"/>
            </a:endParaRPr>
          </a:p>
          <a:p>
            <a:pPr marL="285750" lvl="0" indent="-285750" fontAlgn="base">
              <a:buFont typeface="Arial" panose="020B0604020202020204" pitchFamily="34" charset="0"/>
              <a:buChar char="•"/>
            </a:pPr>
            <a:r>
              <a:rPr lang="en-US" sz="2400" dirty="0">
                <a:latin typeface="Aptos" panose="020B0004020202020204" pitchFamily="34" charset="0"/>
              </a:rPr>
              <a:t>No idea is too far out. Be open to new ideas.</a:t>
            </a:r>
            <a:br>
              <a:rPr lang="en-US" sz="2400" dirty="0">
                <a:latin typeface="Aptos" panose="020B0004020202020204" pitchFamily="34" charset="0"/>
              </a:rPr>
            </a:br>
            <a:endParaRPr lang="en-US" sz="2400" dirty="0">
              <a:latin typeface="Aptos" panose="020B0004020202020204" pitchFamily="34" charset="0"/>
            </a:endParaRPr>
          </a:p>
          <a:p>
            <a:pPr marL="285750" lvl="0" indent="-285750" fontAlgn="base">
              <a:buFont typeface="Arial" panose="020B0604020202020204" pitchFamily="34" charset="0"/>
              <a:buChar char="•"/>
            </a:pPr>
            <a:r>
              <a:rPr lang="en-US" sz="2400" dirty="0">
                <a:latin typeface="Aptos" panose="020B0004020202020204" pitchFamily="34" charset="0"/>
              </a:rPr>
              <a:t>Never be afraid to hold space for transformation (Dr. Amanda Kemp). </a:t>
            </a:r>
            <a:br>
              <a:rPr lang="en-US" sz="2400" dirty="0">
                <a:latin typeface="Aptos" panose="020B0004020202020204" pitchFamily="34" charset="0"/>
              </a:rPr>
            </a:br>
            <a:endParaRPr lang="en-US" sz="2400" dirty="0">
              <a:latin typeface="Aptos" panose="020B0004020202020204" pitchFamily="34" charset="0"/>
            </a:endParaRPr>
          </a:p>
          <a:p>
            <a:pPr marL="285750" lvl="0" indent="-285750" fontAlgn="base">
              <a:buFont typeface="Arial" panose="020B0604020202020204" pitchFamily="34" charset="0"/>
              <a:buChar char="•"/>
            </a:pPr>
            <a:r>
              <a:rPr lang="en-US" sz="2400" dirty="0">
                <a:latin typeface="Aptos" panose="020B0004020202020204" pitchFamily="34" charset="0"/>
              </a:rPr>
              <a:t>Silence does not mean agreement.</a:t>
            </a:r>
          </a:p>
          <a:p>
            <a:pPr marL="285750" indent="-285750">
              <a:lnSpc>
                <a:spcPct val="150000"/>
              </a:lnSpc>
              <a:buSzPct val="150000"/>
              <a:buFont typeface="Univers" panose="020B0503020202020204" pitchFamily="34" charset="0"/>
              <a:buChar char="•"/>
            </a:pPr>
            <a:endParaRPr lang="en-US" dirty="0"/>
          </a:p>
        </p:txBody>
      </p:sp>
    </p:spTree>
    <p:extLst>
      <p:ext uri="{BB962C8B-B14F-4D97-AF65-F5344CB8AC3E}">
        <p14:creationId xmlns:p14="http://schemas.microsoft.com/office/powerpoint/2010/main" val="2109802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5</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30352" y="807857"/>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600" b="0" dirty="0">
                <a:solidFill>
                  <a:srgbClr val="5C6F7F"/>
                </a:solidFill>
                <a:latin typeface="Aptos"/>
              </a:rPr>
              <a:t>The Legislature passed 10 Legislative referrals</a:t>
            </a:r>
            <a:r>
              <a:rPr sz="1600" b="0" dirty="0">
                <a:solidFill>
                  <a:srgbClr val="5C6F7F"/>
                </a:solidFill>
                <a:latin typeface="Aptos"/>
              </a:rPr>
              <a:t>.</a:t>
            </a:r>
            <a:endParaRPr lang="en-US" sz="1600" dirty="0"/>
          </a:p>
        </p:txBody>
      </p:sp>
      <p:sp>
        <p:nvSpPr>
          <p:cNvPr id="7" name="Shape 5"/>
          <p:cNvSpPr/>
          <p:nvPr/>
        </p:nvSpPr>
        <p:spPr>
          <a:xfrm>
            <a:off x="674627" y="1280160"/>
            <a:ext cx="3154680" cy="4224528"/>
          </a:xfrm>
          <a:prstGeom prst="roundRect">
            <a:avLst>
              <a:gd name="adj" fmla="val 2319"/>
            </a:avLst>
          </a:prstGeom>
          <a:solidFill>
            <a:srgbClr val="FFFFFF"/>
          </a:solidFill>
          <a:ln w="12700">
            <a:solidFill>
              <a:srgbClr val="D8E0E7"/>
            </a:solidFill>
            <a:prstDash val="solid"/>
          </a:ln>
        </p:spPr>
        <p:txBody>
          <a:bodyPr/>
          <a:lstStyle/>
          <a:p>
            <a:pPr>
              <a:defRPr/>
            </a:pPr>
            <a:endParaRPr/>
          </a:p>
        </p:txBody>
      </p:sp>
      <p:sp>
        <p:nvSpPr>
          <p:cNvPr id="8" name="Text 6"/>
          <p:cNvSpPr/>
          <p:nvPr/>
        </p:nvSpPr>
        <p:spPr>
          <a:xfrm>
            <a:off x="886968" y="1499616"/>
            <a:ext cx="2752344" cy="256032"/>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1F3444"/>
                </a:solidFill>
                <a:latin typeface="Aptos"/>
              </a:rPr>
              <a:t>EDUCATION </a:t>
            </a:r>
            <a:r>
              <a:rPr sz="1600" b="1" dirty="0">
                <a:solidFill>
                  <a:srgbClr val="1F3444"/>
                </a:solidFill>
                <a:latin typeface="Aptos"/>
              </a:rPr>
              <a:t>MEASURES</a:t>
            </a:r>
            <a:endParaRPr lang="en-US" sz="1600" dirty="0"/>
          </a:p>
        </p:txBody>
      </p:sp>
      <p:sp>
        <p:nvSpPr>
          <p:cNvPr id="9" name="Shape 7"/>
          <p:cNvSpPr/>
          <p:nvPr/>
        </p:nvSpPr>
        <p:spPr>
          <a:xfrm>
            <a:off x="913296" y="2181639"/>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10" name="Text 8"/>
          <p:cNvSpPr/>
          <p:nvPr/>
        </p:nvSpPr>
        <p:spPr>
          <a:xfrm>
            <a:off x="910940" y="2315949"/>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142</a:t>
            </a:r>
            <a:endParaRPr lang="en-US" sz="1000" dirty="0"/>
          </a:p>
        </p:txBody>
      </p:sp>
      <p:sp>
        <p:nvSpPr>
          <p:cNvPr id="11" name="Text 9"/>
          <p:cNvSpPr/>
          <p:nvPr/>
        </p:nvSpPr>
        <p:spPr>
          <a:xfrm>
            <a:off x="1444752" y="2152436"/>
            <a:ext cx="2697480" cy="603504"/>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000000"/>
                </a:solidFill>
                <a:latin typeface="Aptos"/>
              </a:rPr>
              <a:t>D</a:t>
            </a:r>
            <a:r>
              <a:rPr lang="en-US" sz="1400" b="1" dirty="0">
                <a:solidFill>
                  <a:srgbClr val="000000"/>
                </a:solidFill>
                <a:latin typeface="Aptos"/>
              </a:rPr>
              <a:t>iscrimination</a:t>
            </a:r>
            <a:r>
              <a:rPr sz="1400" b="1" dirty="0">
                <a:solidFill>
                  <a:srgbClr val="000000"/>
                </a:solidFill>
                <a:latin typeface="Aptos"/>
              </a:rPr>
              <a:t>/
P</a:t>
            </a:r>
            <a:r>
              <a:rPr lang="en-US" sz="1400" b="1" dirty="0">
                <a:solidFill>
                  <a:srgbClr val="000000"/>
                </a:solidFill>
                <a:latin typeface="Aptos"/>
              </a:rPr>
              <a:t>referential</a:t>
            </a:r>
            <a:r>
              <a:rPr sz="1400" b="1" dirty="0">
                <a:solidFill>
                  <a:srgbClr val="000000"/>
                </a:solidFill>
                <a:latin typeface="Aptos"/>
              </a:rPr>
              <a:t> </a:t>
            </a:r>
            <a:r>
              <a:rPr lang="en-US" sz="1400" b="1" dirty="0">
                <a:solidFill>
                  <a:srgbClr val="000000"/>
                </a:solidFill>
                <a:latin typeface="Aptos"/>
              </a:rPr>
              <a:t>Treatment</a:t>
            </a:r>
            <a:r>
              <a:rPr sz="1400" b="1" dirty="0">
                <a:solidFill>
                  <a:srgbClr val="000000"/>
                </a:solidFill>
                <a:latin typeface="Aptos"/>
              </a:rPr>
              <a:t> B</a:t>
            </a:r>
            <a:r>
              <a:rPr lang="en-US" sz="1400" b="1" dirty="0">
                <a:solidFill>
                  <a:srgbClr val="000000"/>
                </a:solidFill>
                <a:latin typeface="Aptos"/>
              </a:rPr>
              <a:t>y</a:t>
            </a:r>
            <a:r>
              <a:rPr sz="1400" b="1" dirty="0">
                <a:solidFill>
                  <a:srgbClr val="000000"/>
                </a:solidFill>
                <a:latin typeface="Aptos"/>
              </a:rPr>
              <a:t>
G</a:t>
            </a:r>
            <a:r>
              <a:rPr lang="en-US" sz="1400" b="1" dirty="0">
                <a:solidFill>
                  <a:srgbClr val="000000"/>
                </a:solidFill>
                <a:latin typeface="Aptos"/>
              </a:rPr>
              <a:t>overnment</a:t>
            </a:r>
            <a:r>
              <a:rPr sz="1400" b="1" dirty="0">
                <a:solidFill>
                  <a:srgbClr val="000000"/>
                </a:solidFill>
                <a:latin typeface="Aptos"/>
              </a:rPr>
              <a:t> E</a:t>
            </a:r>
            <a:r>
              <a:rPr lang="en-US" sz="1400" b="1" dirty="0">
                <a:solidFill>
                  <a:srgbClr val="000000"/>
                </a:solidFill>
                <a:latin typeface="Aptos"/>
              </a:rPr>
              <a:t>ntities</a:t>
            </a:r>
            <a:endParaRPr lang="en-US" sz="1400" dirty="0"/>
          </a:p>
        </p:txBody>
      </p:sp>
      <p:sp>
        <p:nvSpPr>
          <p:cNvPr id="12" name="Shape 10"/>
          <p:cNvSpPr/>
          <p:nvPr/>
        </p:nvSpPr>
        <p:spPr>
          <a:xfrm>
            <a:off x="913296" y="2973801"/>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13" name="Text 11"/>
          <p:cNvSpPr/>
          <p:nvPr/>
        </p:nvSpPr>
        <p:spPr>
          <a:xfrm>
            <a:off x="931584" y="3107702"/>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318</a:t>
            </a:r>
            <a:endParaRPr lang="en-US" sz="1000" dirty="0"/>
          </a:p>
        </p:txBody>
      </p:sp>
      <p:sp>
        <p:nvSpPr>
          <p:cNvPr id="14" name="Text 12"/>
          <p:cNvSpPr/>
          <p:nvPr/>
        </p:nvSpPr>
        <p:spPr>
          <a:xfrm>
            <a:off x="1436314" y="2987724"/>
            <a:ext cx="2697480" cy="603504"/>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000000"/>
                </a:solidFill>
                <a:latin typeface="Aptos"/>
              </a:rPr>
              <a:t>S</a:t>
            </a:r>
            <a:r>
              <a:rPr lang="en-US" sz="1400" b="1" dirty="0">
                <a:solidFill>
                  <a:srgbClr val="000000"/>
                </a:solidFill>
                <a:latin typeface="Aptos"/>
              </a:rPr>
              <a:t>chools</a:t>
            </a:r>
            <a:r>
              <a:rPr sz="1400" b="1" dirty="0">
                <a:solidFill>
                  <a:srgbClr val="000000"/>
                </a:solidFill>
                <a:latin typeface="Aptos"/>
              </a:rPr>
              <a:t>/A</a:t>
            </a:r>
            <a:r>
              <a:rPr lang="en-US" sz="1400" b="1" dirty="0">
                <a:solidFill>
                  <a:srgbClr val="000000"/>
                </a:solidFill>
                <a:latin typeface="Aptos"/>
              </a:rPr>
              <a:t>thletic</a:t>
            </a:r>
            <a:r>
              <a:rPr sz="1400" b="1" dirty="0">
                <a:solidFill>
                  <a:srgbClr val="000000"/>
                </a:solidFill>
                <a:latin typeface="Aptos"/>
              </a:rPr>
              <a:t> A</a:t>
            </a:r>
            <a:r>
              <a:rPr lang="en-US" sz="1400" b="1" dirty="0">
                <a:solidFill>
                  <a:srgbClr val="000000"/>
                </a:solidFill>
                <a:latin typeface="Aptos"/>
              </a:rPr>
              <a:t>ssociations</a:t>
            </a:r>
            <a:r>
              <a:rPr sz="1400" b="1" dirty="0">
                <a:solidFill>
                  <a:srgbClr val="000000"/>
                </a:solidFill>
                <a:latin typeface="Aptos"/>
              </a:rPr>
              <a:t>
R</a:t>
            </a:r>
            <a:r>
              <a:rPr lang="en-US" sz="1400" b="1" dirty="0">
                <a:solidFill>
                  <a:srgbClr val="000000"/>
                </a:solidFill>
                <a:latin typeface="Aptos"/>
              </a:rPr>
              <a:t>estroom</a:t>
            </a:r>
            <a:r>
              <a:rPr sz="1400" b="1" dirty="0">
                <a:solidFill>
                  <a:srgbClr val="000000"/>
                </a:solidFill>
                <a:latin typeface="Aptos"/>
              </a:rPr>
              <a:t> R</a:t>
            </a:r>
            <a:r>
              <a:rPr lang="en-US" sz="1400" b="1" dirty="0">
                <a:solidFill>
                  <a:srgbClr val="000000"/>
                </a:solidFill>
                <a:latin typeface="Aptos"/>
              </a:rPr>
              <a:t>estrictions</a:t>
            </a:r>
            <a:endParaRPr lang="en-US" sz="1400" dirty="0"/>
          </a:p>
        </p:txBody>
      </p:sp>
      <p:sp>
        <p:nvSpPr>
          <p:cNvPr id="16" name="Text 14"/>
          <p:cNvSpPr/>
          <p:nvPr/>
        </p:nvSpPr>
        <p:spPr>
          <a:xfrm>
            <a:off x="932688" y="3268980"/>
            <a:ext cx="384048" cy="91440"/>
          </a:xfrm>
          <a:prstGeom prst="rect">
            <a:avLst/>
          </a:prstGeom>
          <a:noFill/>
          <a:ln/>
        </p:spPr>
        <p:txBody>
          <a:bodyPr wrap="square" lIns="9144" tIns="0" rIns="9144" bIns="0" rtlCol="0" anchor="ctr">
            <a:normAutofit/>
          </a:bodyPr>
          <a:lstStyle/>
          <a:p>
            <a:pPr marL="0" indent="0" algn="ctr">
              <a:spcBef>
                <a:spcPts val="0"/>
              </a:spcBef>
              <a:spcAft>
                <a:spcPts val="200"/>
              </a:spcAft>
              <a:buNone/>
              <a:defRPr/>
            </a:pPr>
            <a:endParaRPr lang="en-US" sz="470" dirty="0"/>
          </a:p>
        </p:txBody>
      </p:sp>
      <p:sp>
        <p:nvSpPr>
          <p:cNvPr id="19" name="Text 17"/>
          <p:cNvSpPr/>
          <p:nvPr/>
        </p:nvSpPr>
        <p:spPr>
          <a:xfrm>
            <a:off x="932688" y="3854196"/>
            <a:ext cx="384048" cy="91440"/>
          </a:xfrm>
          <a:prstGeom prst="rect">
            <a:avLst/>
          </a:prstGeom>
          <a:noFill/>
          <a:ln/>
        </p:spPr>
        <p:txBody>
          <a:bodyPr wrap="square" lIns="9144" tIns="0" rIns="9144" bIns="0" rtlCol="0" anchor="ctr">
            <a:normAutofit/>
          </a:bodyPr>
          <a:lstStyle/>
          <a:p>
            <a:pPr marL="0" indent="0" algn="ctr">
              <a:spcBef>
                <a:spcPts val="0"/>
              </a:spcBef>
              <a:spcAft>
                <a:spcPts val="200"/>
              </a:spcAft>
              <a:buNone/>
              <a:defRPr/>
            </a:pPr>
            <a:endParaRPr lang="en-US" sz="470" dirty="0"/>
          </a:p>
        </p:txBody>
      </p:sp>
      <p:sp>
        <p:nvSpPr>
          <p:cNvPr id="21" name="Shape 19"/>
          <p:cNvSpPr/>
          <p:nvPr/>
        </p:nvSpPr>
        <p:spPr>
          <a:xfrm>
            <a:off x="925330" y="3689425"/>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22" name="Text 20"/>
          <p:cNvSpPr/>
          <p:nvPr/>
        </p:nvSpPr>
        <p:spPr>
          <a:xfrm>
            <a:off x="932688" y="4439412"/>
            <a:ext cx="384048" cy="91440"/>
          </a:xfrm>
          <a:prstGeom prst="rect">
            <a:avLst/>
          </a:prstGeom>
          <a:noFill/>
          <a:ln/>
        </p:spPr>
        <p:txBody>
          <a:bodyPr wrap="square" lIns="9144" tIns="0" rIns="9144" bIns="0" rtlCol="0" anchor="ctr">
            <a:normAutofit/>
          </a:bodyPr>
          <a:lstStyle/>
          <a:p>
            <a:pPr marL="0" indent="0" algn="ctr">
              <a:spcBef>
                <a:spcPts val="0"/>
              </a:spcBef>
              <a:spcAft>
                <a:spcPts val="200"/>
              </a:spcAft>
              <a:buNone/>
              <a:defRPr/>
            </a:pPr>
            <a:endParaRPr lang="en-US" sz="470" dirty="0"/>
          </a:p>
        </p:txBody>
      </p:sp>
      <p:sp>
        <p:nvSpPr>
          <p:cNvPr id="23" name="Text 21"/>
          <p:cNvSpPr/>
          <p:nvPr/>
        </p:nvSpPr>
        <p:spPr>
          <a:xfrm>
            <a:off x="1435262" y="3709454"/>
            <a:ext cx="2697480" cy="329184"/>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000000"/>
                </a:solidFill>
                <a:latin typeface="Aptos"/>
              </a:rPr>
              <a:t>S</a:t>
            </a:r>
            <a:r>
              <a:rPr lang="en-US" sz="1400" b="1" dirty="0">
                <a:solidFill>
                  <a:srgbClr val="000000"/>
                </a:solidFill>
                <a:latin typeface="Aptos"/>
              </a:rPr>
              <a:t>chool</a:t>
            </a:r>
            <a:r>
              <a:rPr sz="1400" b="1" dirty="0">
                <a:solidFill>
                  <a:srgbClr val="000000"/>
                </a:solidFill>
                <a:latin typeface="Aptos"/>
              </a:rPr>
              <a:t> D</a:t>
            </a:r>
            <a:r>
              <a:rPr lang="en-US" sz="1400" b="1" dirty="0">
                <a:solidFill>
                  <a:srgbClr val="000000"/>
                </a:solidFill>
                <a:latin typeface="Aptos"/>
              </a:rPr>
              <a:t>istrict </a:t>
            </a:r>
            <a:r>
              <a:rPr sz="1400" b="1" dirty="0">
                <a:solidFill>
                  <a:srgbClr val="000000"/>
                </a:solidFill>
                <a:latin typeface="Aptos"/>
              </a:rPr>
              <a:t>S</a:t>
            </a:r>
            <a:r>
              <a:rPr lang="en-US" sz="1400" b="1" dirty="0">
                <a:solidFill>
                  <a:srgbClr val="000000"/>
                </a:solidFill>
                <a:latin typeface="Aptos"/>
              </a:rPr>
              <a:t>pending</a:t>
            </a:r>
            <a:endParaRPr lang="en-US" sz="1400" dirty="0"/>
          </a:p>
        </p:txBody>
      </p:sp>
      <p:sp>
        <p:nvSpPr>
          <p:cNvPr id="24" name="Shape 22"/>
          <p:cNvSpPr/>
          <p:nvPr/>
        </p:nvSpPr>
        <p:spPr>
          <a:xfrm>
            <a:off x="4320540" y="1280160"/>
            <a:ext cx="3154680" cy="4224528"/>
          </a:xfrm>
          <a:prstGeom prst="roundRect">
            <a:avLst>
              <a:gd name="adj" fmla="val 2319"/>
            </a:avLst>
          </a:prstGeom>
          <a:solidFill>
            <a:srgbClr val="FFFFFF"/>
          </a:solidFill>
          <a:ln w="12700">
            <a:solidFill>
              <a:srgbClr val="D8E0E7"/>
            </a:solidFill>
            <a:prstDash val="solid"/>
          </a:ln>
        </p:spPr>
        <p:txBody>
          <a:bodyPr/>
          <a:lstStyle/>
          <a:p>
            <a:pPr>
              <a:defRPr/>
            </a:pPr>
            <a:endParaRPr/>
          </a:p>
        </p:txBody>
      </p:sp>
      <p:sp>
        <p:nvSpPr>
          <p:cNvPr id="25" name="Text 23"/>
          <p:cNvSpPr/>
          <p:nvPr/>
        </p:nvSpPr>
        <p:spPr>
          <a:xfrm>
            <a:off x="4636008" y="1499616"/>
            <a:ext cx="2752344" cy="256032"/>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1F3444"/>
                </a:solidFill>
                <a:latin typeface="Aptos"/>
              </a:rPr>
              <a:t>OTHER LEGISLATIVE REFERRALS</a:t>
            </a:r>
            <a:endParaRPr lang="en-US" sz="1600" dirty="0"/>
          </a:p>
        </p:txBody>
      </p:sp>
      <p:sp>
        <p:nvSpPr>
          <p:cNvPr id="26" name="Shape 24"/>
          <p:cNvSpPr/>
          <p:nvPr/>
        </p:nvSpPr>
        <p:spPr>
          <a:xfrm>
            <a:off x="4654296" y="2160963"/>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27" name="Text 25"/>
          <p:cNvSpPr/>
          <p:nvPr/>
        </p:nvSpPr>
        <p:spPr>
          <a:xfrm>
            <a:off x="4672584" y="2308602"/>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14</a:t>
            </a:r>
            <a:r>
              <a:rPr lang="en-US" sz="1000" b="1" dirty="0">
                <a:solidFill>
                  <a:srgbClr val="FFFFFF"/>
                </a:solidFill>
                <a:latin typeface="Aptos"/>
              </a:rPr>
              <a:t>1</a:t>
            </a:r>
            <a:endParaRPr lang="en-US" sz="1000" dirty="0"/>
          </a:p>
        </p:txBody>
      </p:sp>
      <p:sp>
        <p:nvSpPr>
          <p:cNvPr id="28" name="Text 26"/>
          <p:cNvSpPr/>
          <p:nvPr/>
        </p:nvSpPr>
        <p:spPr>
          <a:xfrm>
            <a:off x="5196232" y="2145706"/>
            <a:ext cx="2788920" cy="603504"/>
          </a:xfrm>
          <a:prstGeom prst="rect">
            <a:avLst/>
          </a:prstGeom>
          <a:noFill/>
          <a:ln/>
        </p:spPr>
        <p:txBody>
          <a:bodyPr wrap="square" lIns="27432" tIns="9144" rIns="27432" bIns="9144" rtlCol="0" anchor="t"/>
          <a:lstStyle/>
          <a:p>
            <a:pPr>
              <a:spcAft>
                <a:spcPts val="200"/>
              </a:spcAft>
              <a:defRPr/>
            </a:pPr>
            <a:r>
              <a:rPr lang="en-US" sz="1400" b="1" dirty="0">
                <a:solidFill>
                  <a:srgbClr val="000000"/>
                </a:solidFill>
                <a:latin typeface="Aptos"/>
              </a:rPr>
              <a:t>Vehicle Milage Tax
Prohibition</a:t>
            </a:r>
          </a:p>
        </p:txBody>
      </p:sp>
      <p:sp>
        <p:nvSpPr>
          <p:cNvPr id="29" name="Shape 27"/>
          <p:cNvSpPr/>
          <p:nvPr/>
        </p:nvSpPr>
        <p:spPr>
          <a:xfrm>
            <a:off x="4663440" y="2968615"/>
            <a:ext cx="402336" cy="402336"/>
          </a:xfrm>
          <a:prstGeom prst="ellipse">
            <a:avLst/>
          </a:prstGeom>
          <a:solidFill>
            <a:srgbClr val="314557"/>
          </a:solidFill>
          <a:ln w="12700">
            <a:solidFill>
              <a:srgbClr val="314557"/>
            </a:solidFill>
            <a:prstDash val="solid"/>
          </a:ln>
        </p:spPr>
        <p:txBody>
          <a:bodyPr/>
          <a:lstStyle/>
          <a:p>
            <a:pPr>
              <a:defRPr/>
            </a:pPr>
            <a:endParaRPr dirty="0"/>
          </a:p>
        </p:txBody>
      </p:sp>
      <p:sp>
        <p:nvSpPr>
          <p:cNvPr id="30" name="Text 28"/>
          <p:cNvSpPr/>
          <p:nvPr/>
        </p:nvSpPr>
        <p:spPr>
          <a:xfrm>
            <a:off x="4681728" y="3104388"/>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a:t>
            </a:r>
            <a:r>
              <a:rPr lang="en-US" sz="1000" b="1" dirty="0">
                <a:solidFill>
                  <a:srgbClr val="FFFFFF"/>
                </a:solidFill>
                <a:latin typeface="Aptos"/>
              </a:rPr>
              <a:t>144</a:t>
            </a:r>
            <a:endParaRPr lang="en-US" sz="1000" dirty="0"/>
          </a:p>
        </p:txBody>
      </p:sp>
      <p:sp>
        <p:nvSpPr>
          <p:cNvPr id="31" name="Text 29"/>
          <p:cNvSpPr/>
          <p:nvPr/>
        </p:nvSpPr>
        <p:spPr>
          <a:xfrm>
            <a:off x="5202936" y="2867106"/>
            <a:ext cx="2788920" cy="603504"/>
          </a:xfrm>
          <a:prstGeom prst="rect">
            <a:avLst/>
          </a:prstGeom>
          <a:noFill/>
          <a:ln/>
        </p:spPr>
        <p:txBody>
          <a:bodyPr wrap="square" lIns="27432" tIns="9144" rIns="27432" bIns="9144" rtlCol="0" anchor="t"/>
          <a:lstStyle/>
          <a:p>
            <a:pPr>
              <a:spcAft>
                <a:spcPts val="200"/>
              </a:spcAft>
              <a:defRPr/>
            </a:pPr>
            <a:r>
              <a:rPr lang="en-US" sz="1400" b="1" dirty="0">
                <a:solidFill>
                  <a:srgbClr val="000000"/>
                </a:solidFill>
                <a:latin typeface="Aptos"/>
              </a:rPr>
              <a:t>Voter Identification/
Citizenship Voting
Requirements</a:t>
            </a:r>
          </a:p>
          <a:p>
            <a:pPr>
              <a:spcAft>
                <a:spcPts val="200"/>
              </a:spcAft>
              <a:defRPr/>
            </a:pPr>
            <a:endParaRPr lang="en-US" sz="1400" b="1" dirty="0">
              <a:solidFill>
                <a:srgbClr val="000000"/>
              </a:solidFill>
              <a:latin typeface="Aptos"/>
            </a:endParaRPr>
          </a:p>
          <a:p>
            <a:pPr>
              <a:spcAft>
                <a:spcPts val="200"/>
              </a:spcAft>
              <a:defRPr/>
            </a:pPr>
            <a:endParaRPr lang="en-US" sz="1400" b="1" dirty="0">
              <a:solidFill>
                <a:srgbClr val="000000"/>
              </a:solidFill>
              <a:latin typeface="Aptos"/>
            </a:endParaRPr>
          </a:p>
          <a:p>
            <a:pPr marL="0" indent="0" algn="l">
              <a:spcBef>
                <a:spcPts val="0"/>
              </a:spcBef>
              <a:spcAft>
                <a:spcPts val="200"/>
              </a:spcAft>
              <a:buNone/>
              <a:defRPr/>
            </a:pPr>
            <a:endParaRPr lang="en-US" sz="1100" dirty="0"/>
          </a:p>
        </p:txBody>
      </p:sp>
      <p:sp>
        <p:nvSpPr>
          <p:cNvPr id="32" name="Shape 30"/>
          <p:cNvSpPr/>
          <p:nvPr/>
        </p:nvSpPr>
        <p:spPr>
          <a:xfrm>
            <a:off x="4672584" y="3684516"/>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33" name="Text 31"/>
          <p:cNvSpPr/>
          <p:nvPr/>
        </p:nvSpPr>
        <p:spPr>
          <a:xfrm>
            <a:off x="4681728" y="3511296"/>
            <a:ext cx="384048" cy="91440"/>
          </a:xfrm>
          <a:prstGeom prst="rect">
            <a:avLst/>
          </a:prstGeom>
          <a:noFill/>
          <a:ln/>
        </p:spPr>
        <p:txBody>
          <a:bodyPr wrap="square" lIns="9144" tIns="0" rIns="9144" bIns="0" rtlCol="0" anchor="ctr">
            <a:normAutofit fontScale="77500" lnSpcReduction="20000"/>
          </a:bodyPr>
          <a:lstStyle/>
          <a:p>
            <a:pPr marL="0" indent="0" algn="ctr">
              <a:spcBef>
                <a:spcPts val="0"/>
              </a:spcBef>
              <a:spcAft>
                <a:spcPts val="200"/>
              </a:spcAft>
              <a:buNone/>
              <a:defRPr/>
            </a:pPr>
            <a:r>
              <a:rPr sz="910" b="1">
                <a:solidFill>
                  <a:srgbClr val="FFFFFF"/>
                </a:solidFill>
                <a:latin typeface="Aptos"/>
              </a:rPr>
              <a:t>Prop 317</a:t>
            </a:r>
            <a:endParaRPr lang="en-US" sz="470" dirty="0"/>
          </a:p>
        </p:txBody>
      </p:sp>
      <p:sp>
        <p:nvSpPr>
          <p:cNvPr id="34" name="Text 32"/>
          <p:cNvSpPr/>
          <p:nvPr/>
        </p:nvSpPr>
        <p:spPr>
          <a:xfrm>
            <a:off x="5202936" y="3709454"/>
            <a:ext cx="2788920" cy="329184"/>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400" b="1" dirty="0">
                <a:solidFill>
                  <a:srgbClr val="000000"/>
                </a:solidFill>
                <a:latin typeface="Aptos"/>
              </a:rPr>
              <a:t> Grocery Tax Limit</a:t>
            </a:r>
            <a:endParaRPr lang="en-US" sz="1400" dirty="0"/>
          </a:p>
        </p:txBody>
      </p:sp>
      <p:sp>
        <p:nvSpPr>
          <p:cNvPr id="35" name="Shape 33"/>
          <p:cNvSpPr/>
          <p:nvPr/>
        </p:nvSpPr>
        <p:spPr>
          <a:xfrm>
            <a:off x="4672584" y="4288020"/>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36" name="Text 34"/>
          <p:cNvSpPr/>
          <p:nvPr/>
        </p:nvSpPr>
        <p:spPr>
          <a:xfrm>
            <a:off x="4690872" y="4439412"/>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31</a:t>
            </a:r>
            <a:r>
              <a:rPr lang="en-US" sz="1000" b="1" dirty="0">
                <a:solidFill>
                  <a:srgbClr val="FFFFFF"/>
                </a:solidFill>
                <a:latin typeface="Aptos"/>
              </a:rPr>
              <a:t>7</a:t>
            </a:r>
            <a:endParaRPr lang="en-US" sz="1000" dirty="0"/>
          </a:p>
        </p:txBody>
      </p:sp>
      <p:sp>
        <p:nvSpPr>
          <p:cNvPr id="37" name="Text 35"/>
          <p:cNvSpPr/>
          <p:nvPr/>
        </p:nvSpPr>
        <p:spPr>
          <a:xfrm>
            <a:off x="5202936" y="4346277"/>
            <a:ext cx="2788920" cy="329184"/>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400" b="1" dirty="0">
                <a:solidFill>
                  <a:srgbClr val="000000"/>
                </a:solidFill>
                <a:latin typeface="Aptos"/>
              </a:rPr>
              <a:t>Drug Cartels</a:t>
            </a:r>
            <a:endParaRPr lang="en-US" sz="1400" dirty="0"/>
          </a:p>
        </p:txBody>
      </p:sp>
      <p:sp>
        <p:nvSpPr>
          <p:cNvPr id="38" name="Shape 36"/>
          <p:cNvSpPr/>
          <p:nvPr/>
        </p:nvSpPr>
        <p:spPr>
          <a:xfrm>
            <a:off x="4672584" y="4891524"/>
            <a:ext cx="402336" cy="402336"/>
          </a:xfrm>
          <a:prstGeom prst="ellipse">
            <a:avLst/>
          </a:prstGeom>
          <a:solidFill>
            <a:srgbClr val="314557"/>
          </a:solidFill>
          <a:ln w="12700">
            <a:solidFill>
              <a:srgbClr val="314557"/>
            </a:solidFill>
            <a:prstDash val="solid"/>
          </a:ln>
        </p:spPr>
        <p:txBody>
          <a:bodyPr/>
          <a:lstStyle/>
          <a:p>
            <a:pPr>
              <a:defRPr/>
            </a:pPr>
            <a:endParaRPr/>
          </a:p>
        </p:txBody>
      </p:sp>
      <p:sp>
        <p:nvSpPr>
          <p:cNvPr id="39" name="Text 37"/>
          <p:cNvSpPr/>
          <p:nvPr/>
        </p:nvSpPr>
        <p:spPr>
          <a:xfrm>
            <a:off x="4681728" y="5020056"/>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a:t>
            </a:r>
            <a:r>
              <a:rPr lang="en-US" sz="1000" b="1" dirty="0">
                <a:solidFill>
                  <a:srgbClr val="FFFFFF"/>
                </a:solidFill>
                <a:latin typeface="Aptos"/>
              </a:rPr>
              <a:t>319</a:t>
            </a:r>
            <a:endParaRPr lang="en-US" sz="1000" dirty="0"/>
          </a:p>
        </p:txBody>
      </p:sp>
      <p:sp>
        <p:nvSpPr>
          <p:cNvPr id="40" name="Text 38"/>
          <p:cNvSpPr/>
          <p:nvPr/>
        </p:nvSpPr>
        <p:spPr>
          <a:xfrm>
            <a:off x="5202936" y="4928108"/>
            <a:ext cx="2788920" cy="603504"/>
          </a:xfrm>
          <a:prstGeom prst="rect">
            <a:avLst/>
          </a:prstGeom>
          <a:noFill/>
          <a:ln/>
        </p:spPr>
        <p:txBody>
          <a:bodyPr wrap="square" lIns="27432" tIns="9144" rIns="27432" bIns="9144" rtlCol="0" anchor="t"/>
          <a:lstStyle/>
          <a:p>
            <a:pPr>
              <a:spcAft>
                <a:spcPts val="200"/>
              </a:spcAft>
              <a:defRPr/>
            </a:pPr>
            <a:r>
              <a:rPr lang="en-US" sz="1400" b="1" dirty="0">
                <a:solidFill>
                  <a:srgbClr val="000000"/>
                </a:solidFill>
                <a:latin typeface="Aptos"/>
              </a:rPr>
              <a:t>Photo Traffic Enforcement
Systems</a:t>
            </a:r>
            <a:endParaRPr lang="en-US" sz="1400" dirty="0"/>
          </a:p>
          <a:p>
            <a:pPr>
              <a:spcAft>
                <a:spcPts val="200"/>
              </a:spcAft>
              <a:defRPr/>
            </a:pPr>
            <a:endParaRPr lang="en-US" sz="1100" dirty="0"/>
          </a:p>
          <a:p>
            <a:pPr marL="0" indent="0" algn="l">
              <a:spcBef>
                <a:spcPts val="0"/>
              </a:spcBef>
              <a:spcAft>
                <a:spcPts val="200"/>
              </a:spcAft>
              <a:buNone/>
              <a:defRPr/>
            </a:pPr>
            <a:endParaRPr lang="en-US" sz="1100" dirty="0"/>
          </a:p>
        </p:txBody>
      </p:sp>
      <p:sp>
        <p:nvSpPr>
          <p:cNvPr id="41" name="Shape 39"/>
          <p:cNvSpPr/>
          <p:nvPr/>
        </p:nvSpPr>
        <p:spPr>
          <a:xfrm>
            <a:off x="7991856" y="1298448"/>
            <a:ext cx="3154680" cy="4224528"/>
          </a:xfrm>
          <a:prstGeom prst="roundRect">
            <a:avLst>
              <a:gd name="adj" fmla="val 2319"/>
            </a:avLst>
          </a:prstGeom>
          <a:solidFill>
            <a:srgbClr val="FFFFFF"/>
          </a:solidFill>
          <a:ln w="12700">
            <a:solidFill>
              <a:srgbClr val="D8E0E7"/>
            </a:solidFill>
            <a:prstDash val="solid"/>
          </a:ln>
        </p:spPr>
        <p:txBody>
          <a:bodyPr/>
          <a:lstStyle/>
          <a:p>
            <a:pPr>
              <a:defRPr/>
            </a:pPr>
            <a:endParaRPr lang="en-US" dirty="0"/>
          </a:p>
        </p:txBody>
      </p:sp>
      <p:sp>
        <p:nvSpPr>
          <p:cNvPr id="42" name="Text 40"/>
          <p:cNvSpPr/>
          <p:nvPr/>
        </p:nvSpPr>
        <p:spPr>
          <a:xfrm>
            <a:off x="8385048" y="1499616"/>
            <a:ext cx="2752344" cy="256032"/>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600" b="1" dirty="0">
                <a:solidFill>
                  <a:srgbClr val="1F3444"/>
                </a:solidFill>
                <a:latin typeface="Aptos"/>
              </a:rPr>
              <a:t>CHALLENGED IN COURT</a:t>
            </a:r>
            <a:endParaRPr lang="en-US" sz="1600" dirty="0"/>
          </a:p>
        </p:txBody>
      </p:sp>
      <p:sp>
        <p:nvSpPr>
          <p:cNvPr id="43" name="Shape 41"/>
          <p:cNvSpPr/>
          <p:nvPr/>
        </p:nvSpPr>
        <p:spPr>
          <a:xfrm>
            <a:off x="8410617" y="2175399"/>
            <a:ext cx="402336" cy="402336"/>
          </a:xfrm>
          <a:prstGeom prst="ellipse">
            <a:avLst/>
          </a:prstGeom>
          <a:solidFill>
            <a:schemeClr val="tx2">
              <a:lumMod val="75000"/>
            </a:schemeClr>
          </a:solidFill>
          <a:ln w="12700">
            <a:noFill/>
            <a:prstDash val="solid"/>
          </a:ln>
        </p:spPr>
        <p:txBody>
          <a:bodyPr/>
          <a:lstStyle/>
          <a:p>
            <a:pPr>
              <a:defRPr/>
            </a:pPr>
            <a:endParaRPr dirty="0"/>
          </a:p>
        </p:txBody>
      </p:sp>
      <p:sp>
        <p:nvSpPr>
          <p:cNvPr id="44" name="Text 42"/>
          <p:cNvSpPr/>
          <p:nvPr/>
        </p:nvSpPr>
        <p:spPr>
          <a:xfrm>
            <a:off x="8428905" y="2270203"/>
            <a:ext cx="384048" cy="157503"/>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143</a:t>
            </a:r>
            <a:endParaRPr lang="en-US" sz="1000" dirty="0"/>
          </a:p>
        </p:txBody>
      </p:sp>
      <p:sp>
        <p:nvSpPr>
          <p:cNvPr id="45" name="Text 43"/>
          <p:cNvSpPr/>
          <p:nvPr/>
        </p:nvSpPr>
        <p:spPr>
          <a:xfrm>
            <a:off x="8951976" y="2145706"/>
            <a:ext cx="2560320" cy="603504"/>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400" b="1" dirty="0">
                <a:solidFill>
                  <a:srgbClr val="000000"/>
                </a:solidFill>
                <a:latin typeface="Aptos"/>
              </a:rPr>
              <a:t>Labor Union Funding
Restrictions</a:t>
            </a:r>
          </a:p>
          <a:p>
            <a:pPr marL="0" indent="0" algn="l">
              <a:spcBef>
                <a:spcPts val="0"/>
              </a:spcBef>
              <a:spcAft>
                <a:spcPts val="200"/>
              </a:spcAft>
              <a:buNone/>
              <a:defRPr/>
            </a:pPr>
            <a:r>
              <a:rPr lang="en-US" sz="1400" i="1" dirty="0">
                <a:solidFill>
                  <a:srgbClr val="FF0000"/>
                </a:solidFill>
                <a:latin typeface="Aptos"/>
              </a:rPr>
              <a:t>Taken Off The Ballot.</a:t>
            </a:r>
            <a:endParaRPr lang="en-US" sz="1400" i="1" dirty="0">
              <a:solidFill>
                <a:srgbClr val="FF0000"/>
              </a:solidFill>
            </a:endParaRPr>
          </a:p>
        </p:txBody>
      </p:sp>
      <p:sp>
        <p:nvSpPr>
          <p:cNvPr id="46" name="Text 44"/>
          <p:cNvSpPr/>
          <p:nvPr/>
        </p:nvSpPr>
        <p:spPr>
          <a:xfrm>
            <a:off x="1638300" y="5843016"/>
            <a:ext cx="8930640" cy="246888"/>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400" dirty="0">
                <a:latin typeface="Aptos"/>
              </a:rPr>
              <a:t>Navy is Legislative referrals</a:t>
            </a:r>
          </a:p>
          <a:p>
            <a:pPr marL="0" indent="0" algn="l">
              <a:spcBef>
                <a:spcPts val="0"/>
              </a:spcBef>
              <a:spcAft>
                <a:spcPts val="200"/>
              </a:spcAft>
              <a:buNone/>
              <a:defRPr/>
            </a:pPr>
            <a:endParaRPr lang="en-US" sz="1200" dirty="0">
              <a:solidFill>
                <a:srgbClr val="263641"/>
              </a:solidFill>
              <a:latin typeface="Aptos"/>
            </a:endParaRPr>
          </a:p>
          <a:p>
            <a:pPr marL="0" indent="0" algn="l">
              <a:spcBef>
                <a:spcPts val="0"/>
              </a:spcBef>
              <a:spcAft>
                <a:spcPts val="200"/>
              </a:spcAft>
              <a:buNone/>
              <a:defRPr/>
            </a:pPr>
            <a:r>
              <a:rPr lang="en-US" sz="1400" dirty="0">
                <a:latin typeface="Aptos"/>
              </a:rPr>
              <a:t>Green is Citizen initiatives</a:t>
            </a:r>
            <a:endParaRPr lang="en-US" sz="1400" dirty="0"/>
          </a:p>
        </p:txBody>
      </p:sp>
      <p:sp>
        <p:nvSpPr>
          <p:cNvPr id="49" name="Shape 19">
            <a:extLst>
              <a:ext uri="{FF2B5EF4-FFF2-40B4-BE49-F238E27FC236}">
                <a16:creationId xmlns:a16="http://schemas.microsoft.com/office/drawing/2014/main" id="{1E745141-B0CD-D357-1DFF-6CA8F2EF8F1F}"/>
              </a:ext>
            </a:extLst>
          </p:cNvPr>
          <p:cNvSpPr/>
          <p:nvPr/>
        </p:nvSpPr>
        <p:spPr>
          <a:xfrm>
            <a:off x="1352804" y="5823712"/>
            <a:ext cx="285496" cy="246888"/>
          </a:xfrm>
          <a:prstGeom prst="ellipse">
            <a:avLst/>
          </a:prstGeom>
          <a:solidFill>
            <a:srgbClr val="314557"/>
          </a:solidFill>
          <a:ln w="12700">
            <a:solidFill>
              <a:srgbClr val="314557"/>
            </a:solidFill>
            <a:prstDash val="solid"/>
          </a:ln>
        </p:spPr>
        <p:txBody>
          <a:bodyPr/>
          <a:lstStyle/>
          <a:p>
            <a:pPr>
              <a:defRPr/>
            </a:pPr>
            <a:endParaRPr/>
          </a:p>
        </p:txBody>
      </p:sp>
      <p:sp>
        <p:nvSpPr>
          <p:cNvPr id="50" name="Shape 41">
            <a:extLst>
              <a:ext uri="{FF2B5EF4-FFF2-40B4-BE49-F238E27FC236}">
                <a16:creationId xmlns:a16="http://schemas.microsoft.com/office/drawing/2014/main" id="{9AB2555A-2481-EF58-8114-EE69828C85AD}"/>
              </a:ext>
            </a:extLst>
          </p:cNvPr>
          <p:cNvSpPr/>
          <p:nvPr/>
        </p:nvSpPr>
        <p:spPr>
          <a:xfrm>
            <a:off x="1352804" y="6247638"/>
            <a:ext cx="285496" cy="260604"/>
          </a:xfrm>
          <a:prstGeom prst="ellipse">
            <a:avLst/>
          </a:prstGeom>
          <a:solidFill>
            <a:srgbClr val="66806A"/>
          </a:solidFill>
          <a:ln w="12700">
            <a:solidFill>
              <a:srgbClr val="66806A"/>
            </a:solidFill>
            <a:prstDash val="solid"/>
          </a:ln>
        </p:spPr>
        <p:txBody>
          <a:bodyPr/>
          <a:lstStyle/>
          <a:p>
            <a:pPr>
              <a:defRPr/>
            </a:pPr>
            <a:endParaRPr/>
          </a:p>
        </p:txBody>
      </p:sp>
      <p:sp>
        <p:nvSpPr>
          <p:cNvPr id="51" name="Shape 41">
            <a:extLst>
              <a:ext uri="{FF2B5EF4-FFF2-40B4-BE49-F238E27FC236}">
                <a16:creationId xmlns:a16="http://schemas.microsoft.com/office/drawing/2014/main" id="{9C78CB5B-4ACB-BADC-6A7A-6D1BD94810C1}"/>
              </a:ext>
            </a:extLst>
          </p:cNvPr>
          <p:cNvSpPr/>
          <p:nvPr/>
        </p:nvSpPr>
        <p:spPr>
          <a:xfrm>
            <a:off x="8428905" y="3684516"/>
            <a:ext cx="402336" cy="402336"/>
          </a:xfrm>
          <a:prstGeom prst="ellipse">
            <a:avLst/>
          </a:prstGeom>
          <a:solidFill>
            <a:srgbClr val="66806A"/>
          </a:solidFill>
          <a:ln w="12700">
            <a:solidFill>
              <a:srgbClr val="66806A"/>
            </a:solidFill>
            <a:prstDash val="solid"/>
          </a:ln>
        </p:spPr>
        <p:txBody>
          <a:bodyPr/>
          <a:lstStyle/>
          <a:p>
            <a:pPr>
              <a:defRPr/>
            </a:pPr>
            <a:endParaRPr lang="en-US" dirty="0"/>
          </a:p>
        </p:txBody>
      </p:sp>
      <p:sp>
        <p:nvSpPr>
          <p:cNvPr id="52" name="Text 14">
            <a:extLst>
              <a:ext uri="{FF2B5EF4-FFF2-40B4-BE49-F238E27FC236}">
                <a16:creationId xmlns:a16="http://schemas.microsoft.com/office/drawing/2014/main" id="{85B88BA6-7A9E-38F6-7D16-D05712E3D3A8}"/>
              </a:ext>
            </a:extLst>
          </p:cNvPr>
          <p:cNvSpPr/>
          <p:nvPr/>
        </p:nvSpPr>
        <p:spPr>
          <a:xfrm>
            <a:off x="8440843" y="3813381"/>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a:solidFill>
                  <a:srgbClr val="FFFFFF"/>
                </a:solidFill>
                <a:latin typeface="Aptos"/>
              </a:rPr>
              <a:t>Prop </a:t>
            </a:r>
            <a:r>
              <a:rPr lang="en-US" sz="1000" b="1">
                <a:solidFill>
                  <a:srgbClr val="FFFFFF"/>
                </a:solidFill>
                <a:latin typeface="Aptos"/>
              </a:rPr>
              <a:t>212</a:t>
            </a:r>
            <a:endParaRPr lang="en-US" sz="1000" dirty="0"/>
          </a:p>
        </p:txBody>
      </p:sp>
      <p:sp>
        <p:nvSpPr>
          <p:cNvPr id="53" name="Shape 41">
            <a:extLst>
              <a:ext uri="{FF2B5EF4-FFF2-40B4-BE49-F238E27FC236}">
                <a16:creationId xmlns:a16="http://schemas.microsoft.com/office/drawing/2014/main" id="{3E87C88D-B80C-D90D-1A96-F283CE343C29}"/>
              </a:ext>
            </a:extLst>
          </p:cNvPr>
          <p:cNvSpPr/>
          <p:nvPr/>
        </p:nvSpPr>
        <p:spPr>
          <a:xfrm>
            <a:off x="8419761" y="2967690"/>
            <a:ext cx="402336" cy="402336"/>
          </a:xfrm>
          <a:prstGeom prst="ellipse">
            <a:avLst/>
          </a:prstGeom>
          <a:solidFill>
            <a:schemeClr val="tx2">
              <a:lumMod val="75000"/>
            </a:schemeClr>
          </a:solidFill>
          <a:ln w="12700">
            <a:noFill/>
            <a:prstDash val="solid"/>
          </a:ln>
        </p:spPr>
        <p:txBody>
          <a:bodyPr/>
          <a:lstStyle/>
          <a:p>
            <a:pPr>
              <a:defRPr/>
            </a:pPr>
            <a:endParaRPr dirty="0"/>
          </a:p>
        </p:txBody>
      </p:sp>
      <p:sp>
        <p:nvSpPr>
          <p:cNvPr id="54" name="Text 42">
            <a:extLst>
              <a:ext uri="{FF2B5EF4-FFF2-40B4-BE49-F238E27FC236}">
                <a16:creationId xmlns:a16="http://schemas.microsoft.com/office/drawing/2014/main" id="{3122D7FF-5B21-9B64-A84E-DAA241A1C197}"/>
              </a:ext>
            </a:extLst>
          </p:cNvPr>
          <p:cNvSpPr/>
          <p:nvPr/>
        </p:nvSpPr>
        <p:spPr>
          <a:xfrm>
            <a:off x="8417006" y="3104388"/>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a:t>
            </a:r>
            <a:r>
              <a:rPr lang="en-US" sz="1000" b="1" dirty="0">
                <a:solidFill>
                  <a:srgbClr val="FFFFFF"/>
                </a:solidFill>
                <a:latin typeface="Aptos"/>
              </a:rPr>
              <a:t>145</a:t>
            </a:r>
          </a:p>
        </p:txBody>
      </p:sp>
      <p:sp>
        <p:nvSpPr>
          <p:cNvPr id="55" name="Text 43">
            <a:extLst>
              <a:ext uri="{FF2B5EF4-FFF2-40B4-BE49-F238E27FC236}">
                <a16:creationId xmlns:a16="http://schemas.microsoft.com/office/drawing/2014/main" id="{EFE983CA-D59E-79A5-9403-98C65FE9A803}"/>
              </a:ext>
            </a:extLst>
          </p:cNvPr>
          <p:cNvSpPr/>
          <p:nvPr/>
        </p:nvSpPr>
        <p:spPr>
          <a:xfrm>
            <a:off x="8951976" y="2958084"/>
            <a:ext cx="2560320" cy="603504"/>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400" b="1" dirty="0">
                <a:solidFill>
                  <a:srgbClr val="000000"/>
                </a:solidFill>
              </a:rPr>
              <a:t>Military Family </a:t>
            </a:r>
          </a:p>
          <a:p>
            <a:pPr marL="0" indent="0" algn="l">
              <a:spcBef>
                <a:spcPts val="0"/>
              </a:spcBef>
              <a:spcAft>
                <a:spcPts val="200"/>
              </a:spcAft>
              <a:buNone/>
              <a:defRPr/>
            </a:pPr>
            <a:r>
              <a:rPr lang="en-US" sz="1400" b="1" dirty="0">
                <a:solidFill>
                  <a:srgbClr val="000000"/>
                </a:solidFill>
              </a:rPr>
              <a:t>Scholarship Accounts</a:t>
            </a:r>
          </a:p>
          <a:p>
            <a:pPr marL="0" indent="0" algn="l">
              <a:spcBef>
                <a:spcPts val="0"/>
              </a:spcBef>
              <a:spcAft>
                <a:spcPts val="200"/>
              </a:spcAft>
              <a:buNone/>
              <a:defRPr/>
            </a:pPr>
            <a:r>
              <a:rPr lang="en-US" sz="1400" i="1" dirty="0">
                <a:solidFill>
                  <a:srgbClr val="FF0000"/>
                </a:solidFill>
              </a:rPr>
              <a:t>Taken Off The Ballot.</a:t>
            </a:r>
          </a:p>
        </p:txBody>
      </p:sp>
      <p:sp>
        <p:nvSpPr>
          <p:cNvPr id="56" name="Text 14">
            <a:extLst>
              <a:ext uri="{FF2B5EF4-FFF2-40B4-BE49-F238E27FC236}">
                <a16:creationId xmlns:a16="http://schemas.microsoft.com/office/drawing/2014/main" id="{22C269CC-C61E-169A-332B-C5281A141CBE}"/>
              </a:ext>
            </a:extLst>
          </p:cNvPr>
          <p:cNvSpPr/>
          <p:nvPr/>
        </p:nvSpPr>
        <p:spPr>
          <a:xfrm>
            <a:off x="931584" y="3810964"/>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a:t>
            </a:r>
            <a:r>
              <a:rPr lang="en-US" sz="1000" b="1" dirty="0">
                <a:solidFill>
                  <a:srgbClr val="FFFFFF"/>
                </a:solidFill>
                <a:latin typeface="Aptos"/>
              </a:rPr>
              <a:t>320</a:t>
            </a:r>
            <a:endParaRPr lang="en-US" sz="1000" dirty="0"/>
          </a:p>
        </p:txBody>
      </p:sp>
      <p:sp>
        <p:nvSpPr>
          <p:cNvPr id="15" name="Text 34">
            <a:extLst>
              <a:ext uri="{FF2B5EF4-FFF2-40B4-BE49-F238E27FC236}">
                <a16:creationId xmlns:a16="http://schemas.microsoft.com/office/drawing/2014/main" id="{B2D009CC-8834-74A6-3EE5-CA3BDB4C6B8C}"/>
              </a:ext>
            </a:extLst>
          </p:cNvPr>
          <p:cNvSpPr/>
          <p:nvPr/>
        </p:nvSpPr>
        <p:spPr>
          <a:xfrm>
            <a:off x="4672584" y="3817825"/>
            <a:ext cx="384048" cy="91440"/>
          </a:xfrm>
          <a:prstGeom prst="rect">
            <a:avLst/>
          </a:prstGeom>
          <a:noFill/>
          <a:ln/>
        </p:spPr>
        <p:txBody>
          <a:bodyPr wrap="square" lIns="9144" tIns="0" rIns="9144" bIns="0" rtlCol="0" anchor="ctr">
            <a:noAutofit/>
          </a:bodyPr>
          <a:lstStyle/>
          <a:p>
            <a:pPr marL="0" indent="0" algn="ctr">
              <a:spcBef>
                <a:spcPts val="0"/>
              </a:spcBef>
              <a:spcAft>
                <a:spcPts val="200"/>
              </a:spcAft>
              <a:buNone/>
              <a:defRPr/>
            </a:pPr>
            <a:r>
              <a:rPr sz="1000" b="1" dirty="0">
                <a:solidFill>
                  <a:srgbClr val="FFFFFF"/>
                </a:solidFill>
                <a:latin typeface="Aptos"/>
              </a:rPr>
              <a:t>Prop 31</a:t>
            </a:r>
            <a:r>
              <a:rPr lang="en-US" sz="1000" b="1" dirty="0">
                <a:solidFill>
                  <a:srgbClr val="FFFFFF"/>
                </a:solidFill>
                <a:latin typeface="Aptos"/>
              </a:rPr>
              <a:t>6</a:t>
            </a:r>
            <a:endParaRPr lang="en-US" sz="1000" dirty="0"/>
          </a:p>
        </p:txBody>
      </p:sp>
      <p:sp>
        <p:nvSpPr>
          <p:cNvPr id="18" name="TextBox 17">
            <a:extLst>
              <a:ext uri="{FF2B5EF4-FFF2-40B4-BE49-F238E27FC236}">
                <a16:creationId xmlns:a16="http://schemas.microsoft.com/office/drawing/2014/main" id="{3084ECA8-5454-3D78-7304-040EF43F367D}"/>
              </a:ext>
            </a:extLst>
          </p:cNvPr>
          <p:cNvSpPr txBox="1"/>
          <p:nvPr/>
        </p:nvSpPr>
        <p:spPr>
          <a:xfrm>
            <a:off x="8904420" y="3701321"/>
            <a:ext cx="2185416" cy="523220"/>
          </a:xfrm>
          <a:prstGeom prst="rect">
            <a:avLst/>
          </a:prstGeom>
          <a:noFill/>
        </p:spPr>
        <p:txBody>
          <a:bodyPr wrap="square" rtlCol="0">
            <a:spAutoFit/>
          </a:bodyPr>
          <a:lstStyle/>
          <a:p>
            <a:r>
              <a:rPr lang="en-US" sz="1400" b="1" dirty="0">
                <a:solidFill>
                  <a:srgbClr val="000000"/>
                </a:solidFill>
              </a:rPr>
              <a:t>Protect Education Act</a:t>
            </a:r>
            <a:endParaRPr lang="en-US" sz="1400" b="1" dirty="0"/>
          </a:p>
          <a:p>
            <a:r>
              <a:rPr lang="en-US" sz="1400" i="1" dirty="0">
                <a:solidFill>
                  <a:srgbClr val="FF0000"/>
                </a:solidFill>
              </a:rPr>
              <a:t>Taken Off The Ballot.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16</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796868" y="1737359"/>
            <a:ext cx="2518332" cy="2545391"/>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220686"/>
            <a:ext cx="1645920" cy="449362"/>
          </a:xfrm>
          <a:prstGeom prst="rect">
            <a:avLst/>
          </a:prstGeom>
          <a:noFill/>
          <a:ln/>
        </p:spPr>
        <p:txBody>
          <a:bodyPr wrap="square" lIns="27432" tIns="9144" rIns="27432" bIns="9144" rtlCol="0" anchor="t"/>
          <a:lstStyle/>
          <a:p>
            <a:pPr marL="0" indent="0" algn="ctr">
              <a:spcBef>
                <a:spcPts val="0"/>
              </a:spcBef>
              <a:spcAft>
                <a:spcPts val="200"/>
              </a:spcAft>
              <a:buNone/>
              <a:defRPr/>
            </a:pPr>
            <a:r>
              <a:rPr sz="1150" b="1" dirty="0">
                <a:solidFill>
                  <a:srgbClr val="FFFFFF"/>
                </a:solidFill>
                <a:latin typeface="Aptos"/>
              </a:rPr>
              <a:t>PROP 141</a:t>
            </a:r>
            <a:endParaRPr lang="en-US" sz="1000" dirty="0"/>
          </a:p>
        </p:txBody>
      </p:sp>
      <p:sp>
        <p:nvSpPr>
          <p:cNvPr id="10" name="Text 8"/>
          <p:cNvSpPr/>
          <p:nvPr/>
        </p:nvSpPr>
        <p:spPr>
          <a:xfrm>
            <a:off x="5084064" y="2551176"/>
            <a:ext cx="2011680" cy="786384"/>
          </a:xfrm>
          <a:prstGeom prst="rect">
            <a:avLst/>
          </a:prstGeom>
          <a:noFill/>
          <a:ln/>
        </p:spPr>
        <p:txBody>
          <a:bodyPr wrap="square" lIns="27432" tIns="9144" rIns="27432" bIns="9144" rtlCol="0" anchor="ctr">
            <a:normAutofit/>
          </a:bodyPr>
          <a:lstStyle/>
          <a:p>
            <a:pPr marL="0" indent="0" algn="ctr">
              <a:lnSpc>
                <a:spcPct val="90000"/>
              </a:lnSpc>
              <a:spcBef>
                <a:spcPts val="0"/>
              </a:spcBef>
              <a:spcAft>
                <a:spcPts val="0"/>
              </a:spcAft>
              <a:buNone/>
              <a:defRPr/>
            </a:pPr>
            <a:r>
              <a:rPr sz="1400" b="1" dirty="0">
                <a:solidFill>
                  <a:srgbClr val="FFFFFF"/>
                </a:solidFill>
                <a:latin typeface="Aptos"/>
              </a:rPr>
              <a:t>V</a:t>
            </a:r>
            <a:r>
              <a:rPr lang="en-US" sz="1400" b="1" dirty="0">
                <a:solidFill>
                  <a:srgbClr val="FFFFFF"/>
                </a:solidFill>
                <a:latin typeface="Aptos"/>
              </a:rPr>
              <a:t>ehicle</a:t>
            </a:r>
            <a:r>
              <a:rPr sz="1400" b="1" dirty="0">
                <a:solidFill>
                  <a:srgbClr val="FFFFFF"/>
                </a:solidFill>
                <a:latin typeface="Aptos"/>
              </a:rPr>
              <a:t> M</a:t>
            </a:r>
            <a:r>
              <a:rPr lang="en-US" sz="1400" b="1" dirty="0">
                <a:solidFill>
                  <a:srgbClr val="FFFFFF"/>
                </a:solidFill>
                <a:latin typeface="Aptos"/>
              </a:rPr>
              <a:t>ilage</a:t>
            </a:r>
            <a:endParaRPr lang="en-US" sz="1400" dirty="0"/>
          </a:p>
          <a:p>
            <a:pPr algn="ctr">
              <a:lnSpc>
                <a:spcPct val="90000"/>
              </a:lnSpc>
              <a:spcBef>
                <a:spcPts val="0"/>
              </a:spcBef>
              <a:spcAft>
                <a:spcPts val="0"/>
              </a:spcAft>
            </a:pPr>
            <a:r>
              <a:rPr sz="1400" b="1" dirty="0">
                <a:solidFill>
                  <a:srgbClr val="FFFFFF"/>
                </a:solidFill>
              </a:rPr>
              <a:t>T</a:t>
            </a:r>
            <a:r>
              <a:rPr lang="en-US" sz="1400" b="1" dirty="0">
                <a:solidFill>
                  <a:srgbClr val="FFFFFF"/>
                </a:solidFill>
              </a:rPr>
              <a:t>ax</a:t>
            </a:r>
            <a:endParaRPr sz="1400" b="1" dirty="0">
              <a:solidFill>
                <a:srgbClr val="FFFFFF"/>
              </a:solidFill>
            </a:endParaRPr>
          </a:p>
          <a:p>
            <a:pPr algn="ctr">
              <a:lnSpc>
                <a:spcPct val="90000"/>
              </a:lnSpc>
              <a:spcBef>
                <a:spcPts val="0"/>
              </a:spcBef>
              <a:spcAft>
                <a:spcPts val="0"/>
              </a:spcAft>
            </a:pPr>
            <a:r>
              <a:rPr sz="1400" b="1" dirty="0">
                <a:solidFill>
                  <a:srgbClr val="FFFFFF"/>
                </a:solidFill>
              </a:rPr>
              <a:t>P</a:t>
            </a:r>
            <a:r>
              <a:rPr lang="en-US" sz="1400" b="1" dirty="0">
                <a:solidFill>
                  <a:srgbClr val="FFFFFF"/>
                </a:solidFill>
              </a:rPr>
              <a:t>rohibition</a:t>
            </a:r>
            <a:endParaRPr sz="1400" b="1" dirty="0">
              <a:solidFill>
                <a:srgbClr val="FFFFFF"/>
              </a:solidFill>
            </a:endParaRPr>
          </a:p>
        </p:txBody>
      </p:sp>
      <p:sp>
        <p:nvSpPr>
          <p:cNvPr id="11" name="Shape 9"/>
          <p:cNvSpPr/>
          <p:nvPr/>
        </p:nvSpPr>
        <p:spPr>
          <a:xfrm>
            <a:off x="5244084" y="3310129"/>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5248656" y="3337560"/>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200" b="0" i="1" dirty="0">
                <a:solidFill>
                  <a:srgbClr val="FFFFFF"/>
                </a:solidFill>
                <a:latin typeface="Aptos"/>
              </a:rPr>
              <a:t>Constitutional referral</a:t>
            </a:r>
            <a:endParaRPr lang="en-US" sz="12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599772" y="1458468"/>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Amends the Arizona Constitution to </a:t>
            </a:r>
            <a:r>
              <a:rPr lang="en-US" sz="1400" dirty="0">
                <a:latin typeface="Aptos"/>
              </a:rPr>
              <a:t>prohibit</a:t>
            </a:r>
            <a:r>
              <a:rPr sz="1400" b="0" dirty="0">
                <a:latin typeface="Aptos"/>
              </a:rPr>
              <a:t> the state, counties, cities, </a:t>
            </a:r>
            <a:r>
              <a:rPr lang="en-US" sz="1400" b="0" dirty="0">
                <a:latin typeface="Aptos"/>
              </a:rPr>
              <a:t>towns,</a:t>
            </a:r>
            <a:r>
              <a:rPr sz="1400" b="0" dirty="0">
                <a:latin typeface="Aptos"/>
              </a:rPr>
              <a:t> and other political subdivisions from charging taxes or fees based on motor vehicle miles traveled.</a:t>
            </a:r>
            <a:endParaRPr lang="en-US" sz="1400" dirty="0"/>
          </a:p>
        </p:txBody>
      </p:sp>
      <p:sp>
        <p:nvSpPr>
          <p:cNvPr id="16" name="Shape 14"/>
          <p:cNvSpPr/>
          <p:nvPr/>
        </p:nvSpPr>
        <p:spPr>
          <a:xfrm>
            <a:off x="412600" y="2596896"/>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782652" y="26517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KEY DETAILS</a:t>
            </a:r>
            <a:endParaRPr lang="en-US" sz="1600" dirty="0"/>
          </a:p>
        </p:txBody>
      </p:sp>
      <p:sp>
        <p:nvSpPr>
          <p:cNvPr id="18" name="Text 16"/>
          <p:cNvSpPr/>
          <p:nvPr/>
        </p:nvSpPr>
        <p:spPr>
          <a:xfrm>
            <a:off x="251180" y="3026664"/>
            <a:ext cx="4161640" cy="2450591"/>
          </a:xfrm>
          <a:prstGeom prst="rect">
            <a:avLst/>
          </a:prstGeom>
          <a:noFill/>
          <a:ln/>
        </p:spPr>
        <p:txBody>
          <a:bodyPr wrap="square" lIns="27432" tIns="9144" rIns="27432" bIns="9144" rtlCol="0" anchor="t">
            <a:noAutofit/>
          </a:bodyPr>
          <a:lstStyle/>
          <a:p>
            <a:pPr marL="0" indent="0" algn="just">
              <a:lnSpc>
                <a:spcPct val="91000"/>
              </a:lnSpc>
              <a:spcBef>
                <a:spcPts val="0"/>
              </a:spcBef>
              <a:spcAft>
                <a:spcPts val="0"/>
              </a:spcAft>
              <a:buNone/>
              <a:defRPr/>
            </a:pPr>
            <a:r>
              <a:rPr lang="en-US" sz="1400" b="0" dirty="0">
                <a:latin typeface="Aptos" panose="020B0004020202020204" pitchFamily="34" charset="0"/>
              </a:rPr>
              <a:t>Prohibits the state, counties, cities, towns, municipal corporations, and other political subdivisions from imposing vehicle-mile taxes or fees.</a:t>
            </a:r>
            <a:endParaRPr lang="en-US" sz="1400" dirty="0">
              <a:latin typeface="Aptos" panose="020B0004020202020204" pitchFamily="34" charset="0"/>
            </a:endParaRPr>
          </a:p>
          <a:p>
            <a:pPr algn="just">
              <a:lnSpc>
                <a:spcPct val="91000"/>
              </a:lnSpc>
              <a:spcBef>
                <a:spcPts val="0"/>
              </a:spcBef>
              <a:spcAft>
                <a:spcPts val="0"/>
              </a:spcAft>
              <a:defRPr/>
            </a:pPr>
            <a:endParaRPr lang="en-US" sz="1400" dirty="0">
              <a:latin typeface="Aptos" panose="020B0004020202020204" pitchFamily="34" charset="0"/>
            </a:endParaRPr>
          </a:p>
          <a:p>
            <a:pPr algn="just">
              <a:lnSpc>
                <a:spcPct val="91000"/>
              </a:lnSpc>
              <a:spcBef>
                <a:spcPts val="0"/>
              </a:spcBef>
              <a:spcAft>
                <a:spcPts val="0"/>
              </a:spcAft>
              <a:defRPr/>
            </a:pPr>
            <a:r>
              <a:rPr lang="en-US" sz="1400" b="0" dirty="0">
                <a:latin typeface="Aptos" panose="020B0004020202020204" pitchFamily="34" charset="0"/>
              </a:rPr>
              <a:t>Prohibits laws or rules that monitor or limit vehicle miles traveled unless the person voluntarily consents.</a:t>
            </a:r>
          </a:p>
          <a:p>
            <a:pPr algn="just">
              <a:lnSpc>
                <a:spcPct val="91000"/>
              </a:lnSpc>
              <a:spcBef>
                <a:spcPts val="0"/>
              </a:spcBef>
              <a:spcAft>
                <a:spcPts val="0"/>
              </a:spcAft>
              <a:defRPr/>
            </a:pPr>
            <a:endParaRPr lang="en-US" sz="1400" dirty="0">
              <a:latin typeface="Aptos" panose="020B0004020202020204" pitchFamily="34" charset="0"/>
            </a:endParaRPr>
          </a:p>
          <a:p>
            <a:pPr algn="just">
              <a:lnSpc>
                <a:spcPct val="91000"/>
              </a:lnSpc>
              <a:spcBef>
                <a:spcPts val="0"/>
              </a:spcBef>
              <a:spcAft>
                <a:spcPts val="0"/>
              </a:spcAft>
              <a:defRPr/>
            </a:pPr>
            <a:r>
              <a:rPr lang="en-US" sz="1400" b="0" dirty="0">
                <a:latin typeface="Aptos" panose="020B0004020202020204" pitchFamily="34" charset="0"/>
              </a:rPr>
              <a:t>Exempts interstate agreements used to administer payment or reporting of fuel taxes or registration fees for commercial vehicles operating in more than one state.</a:t>
            </a:r>
          </a:p>
          <a:p>
            <a:pPr algn="just">
              <a:lnSpc>
                <a:spcPct val="91000"/>
              </a:lnSpc>
              <a:spcBef>
                <a:spcPts val="0"/>
              </a:spcBef>
              <a:spcAft>
                <a:spcPts val="0"/>
              </a:spcAft>
              <a:defRPr/>
            </a:pPr>
            <a:endParaRPr lang="en-US" sz="1400" dirty="0">
              <a:latin typeface="Aptos" panose="020B0004020202020204" pitchFamily="34" charset="0"/>
            </a:endParaRPr>
          </a:p>
          <a:p>
            <a:pPr algn="just">
              <a:lnSpc>
                <a:spcPct val="91000"/>
              </a:lnSpc>
              <a:spcBef>
                <a:spcPts val="0"/>
              </a:spcBef>
              <a:spcAft>
                <a:spcPts val="0"/>
              </a:spcAft>
              <a:defRPr/>
            </a:pPr>
            <a:r>
              <a:rPr lang="en-US" sz="1400" b="0" dirty="0">
                <a:latin typeface="Aptos" panose="020B0004020202020204" pitchFamily="34" charset="0"/>
              </a:rPr>
              <a:t>Exempts motor vehicles owned and operated by the state, county, city, town, municipal corporation, or political subdivision</a:t>
            </a:r>
            <a:r>
              <a:rPr lang="en-US" sz="1400" b="0" dirty="0"/>
              <a:t>.</a:t>
            </a:r>
          </a:p>
          <a:p>
            <a:br>
              <a:rPr lang="en-US" sz="1200" dirty="0"/>
            </a:br>
            <a:endParaRPr sz="1200" b="0" dirty="0"/>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766988" y="1458468"/>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Supporters say it blocks a future mileage-based tax, protects driver </a:t>
            </a:r>
            <a:r>
              <a:rPr lang="en-US" sz="1400" b="0" dirty="0">
                <a:latin typeface="Aptos"/>
              </a:rPr>
              <a:t>privacy,</a:t>
            </a:r>
            <a:r>
              <a:rPr sz="1400" b="0" dirty="0">
                <a:latin typeface="Aptos"/>
              </a:rPr>
              <a:t> and prevents government limits on personal travel. They frame it as a constitutional guardrail before mileage-tracking programs become common.</a:t>
            </a:r>
            <a:endParaRPr lang="en-US" sz="1400" dirty="0"/>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223440"/>
                </a:solidFill>
                <a:latin typeface="Aptos"/>
              </a:rPr>
              <a:t>OPPONENTS ARGUE</a:t>
            </a:r>
            <a:endParaRPr lang="en-US" sz="1400" dirty="0"/>
          </a:p>
        </p:txBody>
      </p:sp>
      <p:sp>
        <p:nvSpPr>
          <p:cNvPr id="24" name="Text 22"/>
          <p:cNvSpPr/>
          <p:nvPr/>
        </p:nvSpPr>
        <p:spPr>
          <a:xfrm>
            <a:off x="7735824" y="3941063"/>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Opponents say it locks transportation policy into the Constitution and takes away a possible road-funding option as fuel-tax revenue changes. They argue local and state governments need flexibility for future infrastructure needs.</a:t>
            </a:r>
            <a:endParaRPr lang="en-US"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6</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64608" y="1737360"/>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150" b="1">
                <a:solidFill>
                  <a:srgbClr val="FFFFFF"/>
                </a:solidFill>
                <a:latin typeface="Aptos"/>
              </a:rPr>
              <a:t>PROP 142</a:t>
            </a:r>
            <a:endParaRPr lang="en-US" sz="1000" dirty="0"/>
          </a:p>
        </p:txBody>
      </p:sp>
      <p:sp>
        <p:nvSpPr>
          <p:cNvPr id="10" name="Text 8"/>
          <p:cNvSpPr/>
          <p:nvPr/>
        </p:nvSpPr>
        <p:spPr>
          <a:xfrm>
            <a:off x="5084064" y="2560320"/>
            <a:ext cx="2011680" cy="786384"/>
          </a:xfrm>
          <a:prstGeom prst="rect">
            <a:avLst/>
          </a:prstGeom>
          <a:noFill/>
          <a:ln/>
        </p:spPr>
        <p:txBody>
          <a:bodyPr wrap="square" lIns="27432" tIns="9144" rIns="27432" bIns="9144" rtlCol="0" anchor="t">
            <a:normAutofit/>
          </a:bodyPr>
          <a:lstStyle/>
          <a:p>
            <a:pPr algn="ctr">
              <a:spcAft>
                <a:spcPts val="200"/>
              </a:spcAft>
              <a:defRPr/>
            </a:pPr>
            <a:r>
              <a:rPr lang="en-US" sz="1300" b="1" dirty="0">
                <a:solidFill>
                  <a:schemeClr val="bg1"/>
                </a:solidFill>
                <a:latin typeface="Aptos"/>
              </a:rPr>
              <a:t>Discrimination/
Preferential Treatment
By Government Entities</a:t>
            </a:r>
            <a:endParaRPr lang="en-US" sz="1300" b="1" dirty="0">
              <a:solidFill>
                <a:schemeClr val="bg1"/>
              </a:solidFill>
            </a:endParaRPr>
          </a:p>
          <a:p>
            <a:pPr marL="0" indent="0" algn="ctr">
              <a:spcBef>
                <a:spcPts val="0"/>
              </a:spcBef>
              <a:spcAft>
                <a:spcPts val="200"/>
              </a:spcAft>
              <a:buNone/>
              <a:defRPr/>
            </a:pPr>
            <a:endParaRPr lang="en-US" sz="1280" dirty="0"/>
          </a:p>
        </p:txBody>
      </p:sp>
      <p:sp>
        <p:nvSpPr>
          <p:cNvPr id="11" name="Shape 9"/>
          <p:cNvSpPr/>
          <p:nvPr/>
        </p:nvSpPr>
        <p:spPr>
          <a:xfrm>
            <a:off x="5244084" y="3373725"/>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dirty="0"/>
          </a:p>
        </p:txBody>
      </p:sp>
      <p:sp>
        <p:nvSpPr>
          <p:cNvPr id="12" name="Text 10"/>
          <p:cNvSpPr/>
          <p:nvPr/>
        </p:nvSpPr>
        <p:spPr>
          <a:xfrm>
            <a:off x="5244084" y="3383280"/>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050" b="0" i="1" dirty="0">
                <a:solidFill>
                  <a:srgbClr val="FFFFFF"/>
                </a:solidFill>
                <a:latin typeface="Aptos"/>
              </a:rPr>
              <a:t>Constitutional referral</a:t>
            </a:r>
            <a:endParaRPr lang="en-US" sz="10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734568" y="1423385"/>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Amends Arizona’s constitutional ban on preferential treatment and discrimination by adding new restrictions tied to race, ethnicity and certain public education or government practices.</a:t>
            </a:r>
            <a:endParaRPr lang="en-US" sz="1400" dirty="0"/>
          </a:p>
        </p:txBody>
      </p:sp>
      <p:sp>
        <p:nvSpPr>
          <p:cNvPr id="16" name="Shape 14"/>
          <p:cNvSpPr/>
          <p:nvPr/>
        </p:nvSpPr>
        <p:spPr>
          <a:xfrm>
            <a:off x="640080" y="2796198"/>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969264" y="2807208"/>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KEY DETAILS</a:t>
            </a:r>
            <a:endParaRPr lang="en-US" sz="1600" dirty="0"/>
          </a:p>
        </p:txBody>
      </p:sp>
      <p:sp>
        <p:nvSpPr>
          <p:cNvPr id="18" name="Text 16"/>
          <p:cNvSpPr/>
          <p:nvPr/>
        </p:nvSpPr>
        <p:spPr>
          <a:xfrm>
            <a:off x="585216" y="3310128"/>
            <a:ext cx="4014216" cy="2240280"/>
          </a:xfrm>
          <a:prstGeom prst="rect">
            <a:avLst/>
          </a:prstGeom>
          <a:noFill/>
          <a:ln/>
        </p:spPr>
        <p:txBody>
          <a:bodyPr wrap="square" lIns="27432" tIns="9144" rIns="27432" bIns="9144" rtlCol="0" anchor="t">
            <a:noAutofit/>
          </a:bodyPr>
          <a:lstStyle/>
          <a:p>
            <a:pPr algn="l" fontAlgn="base">
              <a:spcAft>
                <a:spcPts val="900"/>
              </a:spcAft>
            </a:pPr>
            <a:r>
              <a:rPr lang="en-US" sz="1400" b="0" i="0" u="none" strike="noStrike" dirty="0">
                <a:solidFill>
                  <a:srgbClr val="000000"/>
                </a:solidFill>
                <a:effectLst/>
              </a:rPr>
              <a:t>Prohibits public funding for offices or staff focused on race/ethnicity-based DEI initiatives in education.</a:t>
            </a:r>
          </a:p>
          <a:p>
            <a:pPr algn="l" fontAlgn="base">
              <a:spcAft>
                <a:spcPts val="900"/>
              </a:spcAft>
            </a:pPr>
            <a:r>
              <a:rPr lang="en-US" sz="1400" b="0" i="0" u="none" strike="noStrike" dirty="0">
                <a:solidFill>
                  <a:srgbClr val="000000"/>
                </a:solidFill>
                <a:effectLst/>
              </a:rPr>
              <a:t>Prohibits public spending on mandatory training related to race, ethnicity, or sexual orientation.</a:t>
            </a:r>
          </a:p>
          <a:p>
            <a:pPr algn="l" fontAlgn="base">
              <a:spcAft>
                <a:spcPts val="900"/>
              </a:spcAft>
            </a:pPr>
            <a:r>
              <a:rPr lang="en-US" sz="1400" b="0" i="0" u="none" strike="noStrike" dirty="0">
                <a:solidFill>
                  <a:srgbClr val="000000"/>
                </a:solidFill>
                <a:effectLst/>
              </a:rPr>
              <a:t>Prevents requiring employees or students to endorse preferential treatment based on race/ethnicity.</a:t>
            </a:r>
          </a:p>
          <a:p>
            <a:pPr algn="l" fontAlgn="base">
              <a:spcAft>
                <a:spcPts val="900"/>
              </a:spcAft>
            </a:pPr>
            <a:r>
              <a:rPr lang="en-US" sz="1400" b="0" i="0" u="none" strike="noStrike" dirty="0">
                <a:solidFill>
                  <a:srgbClr val="000000"/>
                </a:solidFill>
                <a:effectLst/>
              </a:rPr>
              <a:t>Prohibits student and employee disciplinary procedures from differing based on race or ethnicity.</a:t>
            </a:r>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735824" y="1354805"/>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Supporters say it strengthens equal-treatment protections and prevents </a:t>
            </a:r>
            <a:r>
              <a:rPr lang="en-US" sz="1400" b="0" dirty="0">
                <a:latin typeface="Aptos"/>
              </a:rPr>
              <a:t>the government</a:t>
            </a:r>
            <a:r>
              <a:rPr sz="1400" b="0" dirty="0">
                <a:latin typeface="Aptos"/>
              </a:rPr>
              <a:t> from requiring race-based statements, </a:t>
            </a:r>
            <a:r>
              <a:rPr lang="en-US" sz="1400" b="0" dirty="0">
                <a:latin typeface="Aptos"/>
              </a:rPr>
              <a:t>programs,</a:t>
            </a:r>
            <a:r>
              <a:rPr sz="1400" b="0" dirty="0">
                <a:latin typeface="Aptos"/>
              </a:rPr>
              <a:t> or discipline. They argue </a:t>
            </a:r>
            <a:r>
              <a:rPr lang="en-US" sz="1400" b="0" dirty="0">
                <a:latin typeface="Aptos"/>
              </a:rPr>
              <a:t>that public</a:t>
            </a:r>
            <a:r>
              <a:rPr sz="1400" b="0" dirty="0">
                <a:latin typeface="Aptos"/>
              </a:rPr>
              <a:t> education and government employment should remain viewpoint neutral.</a:t>
            </a:r>
            <a:endParaRPr lang="en-US" sz="1400" dirty="0"/>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223440"/>
                </a:solidFill>
                <a:latin typeface="Aptos"/>
              </a:rPr>
              <a:t>OPPONENTS ARGUE</a:t>
            </a:r>
            <a:endParaRPr lang="en-US" sz="1400" dirty="0"/>
          </a:p>
        </p:txBody>
      </p:sp>
      <p:sp>
        <p:nvSpPr>
          <p:cNvPr id="24" name="Text 22"/>
          <p:cNvSpPr/>
          <p:nvPr/>
        </p:nvSpPr>
        <p:spPr>
          <a:xfrm>
            <a:off x="7735824" y="4078224"/>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Opponents say the language could restrict diversity programs, anti-discrimination </a:t>
            </a:r>
            <a:r>
              <a:rPr lang="en-US" sz="1400" b="0" dirty="0">
                <a:latin typeface="Aptos"/>
              </a:rPr>
              <a:t>training,</a:t>
            </a:r>
            <a:r>
              <a:rPr sz="1400" b="0" dirty="0">
                <a:latin typeface="Aptos"/>
              </a:rPr>
              <a:t> and classroom discussions about race and ethnicity. They argue </a:t>
            </a:r>
            <a:r>
              <a:rPr lang="en-US" sz="1400" b="0" dirty="0">
                <a:latin typeface="Aptos"/>
              </a:rPr>
              <a:t>that broad</a:t>
            </a:r>
            <a:r>
              <a:rPr sz="1400" b="0" dirty="0">
                <a:latin typeface="Aptos"/>
              </a:rPr>
              <a:t> constitutional language may chill efforts to address unequal outcomes.</a:t>
            </a:r>
            <a:endParaRPr lang="en-US"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7</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8465058" y="1490471"/>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8611362" y="1636775"/>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150" b="1">
                <a:solidFill>
                  <a:srgbClr val="FFFFFF"/>
                </a:solidFill>
                <a:latin typeface="Aptos"/>
              </a:rPr>
              <a:t>PROP 142</a:t>
            </a:r>
            <a:endParaRPr lang="en-US" sz="1000" dirty="0"/>
          </a:p>
        </p:txBody>
      </p:sp>
      <p:sp>
        <p:nvSpPr>
          <p:cNvPr id="10" name="Text 8"/>
          <p:cNvSpPr/>
          <p:nvPr/>
        </p:nvSpPr>
        <p:spPr>
          <a:xfrm>
            <a:off x="8757666" y="2276856"/>
            <a:ext cx="2011680" cy="786384"/>
          </a:xfrm>
          <a:prstGeom prst="rect">
            <a:avLst/>
          </a:prstGeom>
          <a:noFill/>
          <a:ln/>
        </p:spPr>
        <p:txBody>
          <a:bodyPr wrap="square" lIns="27432" tIns="9144" rIns="27432" bIns="9144" rtlCol="0" anchor="t">
            <a:normAutofit/>
          </a:bodyPr>
          <a:lstStyle/>
          <a:p>
            <a:pPr algn="ctr">
              <a:spcAft>
                <a:spcPts val="200"/>
              </a:spcAft>
              <a:defRPr/>
            </a:pPr>
            <a:r>
              <a:rPr lang="en-US" sz="1300" b="1" dirty="0">
                <a:solidFill>
                  <a:schemeClr val="bg1"/>
                </a:solidFill>
                <a:latin typeface="Aptos"/>
              </a:rPr>
              <a:t>Discrimination/
Preferential Treatment
By Government Entities</a:t>
            </a:r>
            <a:endParaRPr lang="en-US" sz="1300" b="1" dirty="0">
              <a:solidFill>
                <a:schemeClr val="bg1"/>
              </a:solidFill>
            </a:endParaRPr>
          </a:p>
          <a:p>
            <a:pPr marL="0" indent="0" algn="ctr">
              <a:spcBef>
                <a:spcPts val="0"/>
              </a:spcBef>
              <a:spcAft>
                <a:spcPts val="200"/>
              </a:spcAft>
              <a:buNone/>
              <a:defRPr/>
            </a:pPr>
            <a:endParaRPr lang="en-US" sz="1100" b="1" i="1" dirty="0">
              <a:solidFill>
                <a:schemeClr val="bg1"/>
              </a:solidFill>
            </a:endParaRPr>
          </a:p>
        </p:txBody>
      </p:sp>
      <p:sp>
        <p:nvSpPr>
          <p:cNvPr id="11" name="Shape 9"/>
          <p:cNvSpPr/>
          <p:nvPr/>
        </p:nvSpPr>
        <p:spPr>
          <a:xfrm>
            <a:off x="8844534" y="3199989"/>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8917686" y="3199989"/>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050" b="0" i="1" dirty="0">
                <a:solidFill>
                  <a:srgbClr val="FFFFFF"/>
                </a:solidFill>
                <a:latin typeface="Aptos"/>
              </a:rPr>
              <a:t>Constitutional referral</a:t>
            </a:r>
            <a:endParaRPr lang="en-US" sz="1000" dirty="0"/>
          </a:p>
        </p:txBody>
      </p:sp>
      <p:sp>
        <p:nvSpPr>
          <p:cNvPr id="16" name="Shape 14"/>
          <p:cNvSpPr/>
          <p:nvPr/>
        </p:nvSpPr>
        <p:spPr>
          <a:xfrm>
            <a:off x="548640" y="1094993"/>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935165" y="1124584"/>
            <a:ext cx="3630168" cy="376936"/>
          </a:xfrm>
          <a:prstGeom prst="rect">
            <a:avLst/>
          </a:prstGeom>
          <a:noFill/>
          <a:ln/>
        </p:spPr>
        <p:txBody>
          <a:bodyPr wrap="square" lIns="27432" tIns="9144" rIns="27432" bIns="9144" rtlCol="0" anchor="t"/>
          <a:lstStyle/>
          <a:p>
            <a:pPr marL="0" indent="0" algn="l">
              <a:spcBef>
                <a:spcPts val="0"/>
              </a:spcBef>
              <a:spcAft>
                <a:spcPts val="200"/>
              </a:spcAft>
              <a:buNone/>
              <a:defRPr/>
            </a:pPr>
            <a:r>
              <a:rPr lang="en-US" sz="1600" b="1" dirty="0">
                <a:solidFill>
                  <a:srgbClr val="223440"/>
                </a:solidFill>
                <a:latin typeface="Aptos"/>
              </a:rPr>
              <a:t>ADDITIONAL </a:t>
            </a:r>
            <a:r>
              <a:rPr sz="1600" b="1" dirty="0">
                <a:solidFill>
                  <a:srgbClr val="223440"/>
                </a:solidFill>
                <a:latin typeface="Aptos"/>
              </a:rPr>
              <a:t>KEY </a:t>
            </a:r>
            <a:r>
              <a:rPr lang="en-US" sz="1600" b="1" dirty="0">
                <a:solidFill>
                  <a:srgbClr val="223440"/>
                </a:solidFill>
                <a:latin typeface="Aptos"/>
              </a:rPr>
              <a:t>DETAILS</a:t>
            </a:r>
            <a:endParaRPr lang="en-US" sz="1600" dirty="0"/>
          </a:p>
        </p:txBody>
      </p:sp>
      <p:sp>
        <p:nvSpPr>
          <p:cNvPr id="18" name="Text 16"/>
          <p:cNvSpPr/>
          <p:nvPr/>
        </p:nvSpPr>
        <p:spPr>
          <a:xfrm>
            <a:off x="908114" y="1683003"/>
            <a:ext cx="5057775" cy="2240280"/>
          </a:xfrm>
          <a:prstGeom prst="rect">
            <a:avLst/>
          </a:prstGeom>
          <a:noFill/>
          <a:ln/>
        </p:spPr>
        <p:txBody>
          <a:bodyPr wrap="square" lIns="27432" tIns="9144" rIns="27432" bIns="9144" rtlCol="0" anchor="t">
            <a:noAutofit/>
          </a:bodyPr>
          <a:lstStyle/>
          <a:p>
            <a:pPr algn="just" rtl="0" fontAlgn="base">
              <a:spcBef>
                <a:spcPts val="30"/>
              </a:spcBef>
            </a:pPr>
            <a:r>
              <a:rPr lang="en-US" sz="1400" b="0" i="0" u="none" strike="noStrike" dirty="0">
                <a:effectLst/>
              </a:rPr>
              <a:t>Does not prohibit:</a:t>
            </a:r>
          </a:p>
          <a:p>
            <a:pPr algn="just" rtl="0" fontAlgn="base">
              <a:spcBef>
                <a:spcPts val="30"/>
              </a:spcBef>
            </a:pPr>
            <a:endParaRPr lang="en-US" sz="1400" dirty="0"/>
          </a:p>
          <a:p>
            <a:pPr algn="just">
              <a:spcBef>
                <a:spcPts val="30"/>
              </a:spcBef>
              <a:spcAft>
                <a:spcPts val="750"/>
              </a:spcAft>
            </a:pPr>
            <a:r>
              <a:rPr lang="en-US" sz="1400" dirty="0"/>
              <a:t>T</a:t>
            </a:r>
            <a:r>
              <a:rPr lang="en-US" sz="1400" b="0" i="0" u="none" strike="noStrike" dirty="0">
                <a:effectLst/>
              </a:rPr>
              <a:t>he creation of sex-specific spaces or designations;</a:t>
            </a:r>
          </a:p>
          <a:p>
            <a:pPr algn="just">
              <a:spcBef>
                <a:spcPts val="30"/>
              </a:spcBef>
              <a:spcAft>
                <a:spcPts val="750"/>
              </a:spcAft>
            </a:pPr>
            <a:r>
              <a:rPr lang="en-US" sz="1400" dirty="0"/>
              <a:t>A</a:t>
            </a:r>
            <a:r>
              <a:rPr lang="en-US" sz="1400" b="0" i="0" u="none" strike="noStrike" dirty="0">
                <a:effectLst/>
              </a:rPr>
              <a:t>ctions necessary to establish or maintaining eligibility in a federal program if the action is limited to outreach, advertising, or communication and does not modify the evaluation or application criteria for an individual;</a:t>
            </a:r>
          </a:p>
          <a:p>
            <a:pPr algn="just">
              <a:spcBef>
                <a:spcPts val="30"/>
              </a:spcBef>
              <a:spcAft>
                <a:spcPts val="750"/>
              </a:spcAft>
            </a:pPr>
            <a:r>
              <a:rPr lang="en-US" sz="1400" dirty="0"/>
              <a:t>T</a:t>
            </a:r>
            <a:r>
              <a:rPr lang="en-US" sz="1400" b="0" i="0" u="none" strike="noStrike" dirty="0">
                <a:effectLst/>
              </a:rPr>
              <a:t>he use of qualifications that are based on tribal membership if the program was established to serve members of Native American tribes;</a:t>
            </a:r>
          </a:p>
          <a:p>
            <a:pPr algn="just">
              <a:spcBef>
                <a:spcPts val="30"/>
              </a:spcBef>
              <a:spcAft>
                <a:spcPts val="750"/>
              </a:spcAft>
            </a:pPr>
            <a:r>
              <a:rPr lang="en-US" sz="1400" dirty="0"/>
              <a:t>D</a:t>
            </a:r>
            <a:r>
              <a:rPr lang="en-US" sz="1400" b="0" i="0" u="none" strike="noStrike" dirty="0">
                <a:effectLst/>
              </a:rPr>
              <a:t>ata collection, advertising, and outreach;</a:t>
            </a:r>
          </a:p>
          <a:p>
            <a:pPr algn="just">
              <a:spcBef>
                <a:spcPts val="30"/>
              </a:spcBef>
              <a:spcAft>
                <a:spcPts val="750"/>
              </a:spcAft>
            </a:pPr>
            <a:r>
              <a:rPr lang="en-US" sz="1400" dirty="0"/>
              <a:t>T</a:t>
            </a:r>
            <a:r>
              <a:rPr lang="en-US" sz="1400" b="0" i="0" u="none" strike="noStrike" dirty="0">
                <a:effectLst/>
              </a:rPr>
              <a:t>rainings or programs developed by an attorney to ensure compliance with an applicable court order or antidiscrimination law;</a:t>
            </a:r>
          </a:p>
          <a:p>
            <a:pPr algn="just">
              <a:spcBef>
                <a:spcPts val="30"/>
              </a:spcBef>
              <a:spcAft>
                <a:spcPts val="750"/>
              </a:spcAft>
            </a:pPr>
            <a:r>
              <a:rPr lang="en-US" sz="1400" dirty="0"/>
              <a:t>I</a:t>
            </a:r>
            <a:r>
              <a:rPr lang="en-US" sz="1400" b="0" i="0" u="none" strike="noStrike" dirty="0">
                <a:effectLst/>
              </a:rPr>
              <a:t>dentifying and discussing historical movements; and</a:t>
            </a:r>
          </a:p>
          <a:p>
            <a:pPr algn="just">
              <a:spcBef>
                <a:spcPts val="30"/>
              </a:spcBef>
              <a:spcAft>
                <a:spcPts val="750"/>
              </a:spcAft>
            </a:pPr>
            <a:r>
              <a:rPr lang="en-US" sz="1400" dirty="0"/>
              <a:t>T</a:t>
            </a:r>
            <a:r>
              <a:rPr lang="en-US" sz="1400" b="0" i="0" u="none" strike="noStrike" dirty="0">
                <a:effectLst/>
              </a:rPr>
              <a:t>he state from requiring the certification of the existence of an affirmative action plan that is not based on race or ethnicity.</a:t>
            </a:r>
          </a:p>
          <a:p>
            <a:pPr marL="0" indent="0" algn="just">
              <a:lnSpc>
                <a:spcPct val="91000"/>
              </a:lnSpc>
              <a:spcBef>
                <a:spcPts val="0"/>
              </a:spcBef>
              <a:spcAft>
                <a:spcPts val="0"/>
              </a:spcAft>
              <a:buNone/>
              <a:defRPr/>
            </a:pPr>
            <a:endParaRPr sz="1000" b="0" dirty="0"/>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24" name="Text 22"/>
          <p:cNvSpPr/>
          <p:nvPr/>
        </p:nvSpPr>
        <p:spPr>
          <a:xfrm>
            <a:off x="7735824" y="3941063"/>
            <a:ext cx="3721608" cy="2240280"/>
          </a:xfrm>
          <a:prstGeom prst="rect">
            <a:avLst/>
          </a:prstGeom>
          <a:noFill/>
          <a:ln/>
        </p:spPr>
        <p:txBody>
          <a:bodyPr wrap="square" lIns="27432" tIns="9144" rIns="27432" bIns="9144" rtlCol="0" anchor="t">
            <a:normAutofit/>
          </a:bodyPr>
          <a:lstStyle/>
          <a:p>
            <a:pPr marL="0" indent="0" algn="l">
              <a:spcBef>
                <a:spcPts val="0"/>
              </a:spcBef>
              <a:spcAft>
                <a:spcPts val="200"/>
              </a:spcAft>
              <a:buNone/>
              <a:defRPr/>
            </a:pPr>
            <a:endParaRPr lang="en-US" sz="10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12</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57581" y="1276707"/>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4990507" y="1401458"/>
            <a:ext cx="2157984" cy="2157984"/>
          </a:xfrm>
          <a:prstGeom prst="ellipse">
            <a:avLst/>
          </a:prstGeom>
          <a:solidFill>
            <a:srgbClr val="314557"/>
          </a:solidFill>
          <a:ln w="12700">
            <a:solidFill>
              <a:srgbClr val="314557"/>
            </a:solidFill>
            <a:prstDash val="solid"/>
          </a:ln>
        </p:spPr>
        <p:txBody>
          <a:bodyPr/>
          <a:lstStyle/>
          <a:p>
            <a:pPr>
              <a:defRPr/>
            </a:pPr>
            <a:endParaRPr dirty="0"/>
          </a:p>
        </p:txBody>
      </p:sp>
      <p:sp>
        <p:nvSpPr>
          <p:cNvPr id="9" name="Text 7"/>
          <p:cNvSpPr/>
          <p:nvPr/>
        </p:nvSpPr>
        <p:spPr>
          <a:xfrm>
            <a:off x="5164867" y="1782330"/>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200" b="1" dirty="0">
                <a:solidFill>
                  <a:srgbClr val="FFFFFF"/>
                </a:solidFill>
                <a:latin typeface="Aptos"/>
              </a:rPr>
              <a:t>PROP 144</a:t>
            </a:r>
            <a:endParaRPr lang="en-US" sz="1200" dirty="0"/>
          </a:p>
        </p:txBody>
      </p:sp>
      <p:sp>
        <p:nvSpPr>
          <p:cNvPr id="10" name="Text 8"/>
          <p:cNvSpPr/>
          <p:nvPr/>
        </p:nvSpPr>
        <p:spPr>
          <a:xfrm>
            <a:off x="5003885" y="2167218"/>
            <a:ext cx="2011680" cy="786384"/>
          </a:xfrm>
          <a:prstGeom prst="rect">
            <a:avLst/>
          </a:prstGeom>
          <a:noFill/>
          <a:ln/>
        </p:spPr>
        <p:txBody>
          <a:bodyPr wrap="square" lIns="27432" tIns="9144" rIns="27432" bIns="9144" rtlCol="0" anchor="t">
            <a:normAutofit/>
          </a:bodyPr>
          <a:lstStyle/>
          <a:p>
            <a:pPr marL="0" indent="0" algn="ctr">
              <a:spcBef>
                <a:spcPts val="0"/>
              </a:spcBef>
              <a:spcAft>
                <a:spcPts val="200"/>
              </a:spcAft>
              <a:buNone/>
              <a:defRPr/>
            </a:pPr>
            <a:r>
              <a:rPr sz="1400" b="1" dirty="0">
                <a:solidFill>
                  <a:srgbClr val="FFFFFF"/>
                </a:solidFill>
                <a:latin typeface="Aptos"/>
              </a:rPr>
              <a:t>V</a:t>
            </a:r>
            <a:r>
              <a:rPr lang="en-US" sz="1400" b="1" dirty="0">
                <a:solidFill>
                  <a:srgbClr val="FFFFFF"/>
                </a:solidFill>
                <a:latin typeface="Aptos"/>
              </a:rPr>
              <a:t>oter </a:t>
            </a:r>
            <a:r>
              <a:rPr sz="1400" b="1" dirty="0">
                <a:solidFill>
                  <a:srgbClr val="FFFFFF"/>
                </a:solidFill>
                <a:latin typeface="Aptos"/>
              </a:rPr>
              <a:t>I</a:t>
            </a:r>
            <a:r>
              <a:rPr lang="en-US" sz="1400" b="1" dirty="0">
                <a:solidFill>
                  <a:srgbClr val="FFFFFF"/>
                </a:solidFill>
                <a:latin typeface="Aptos"/>
              </a:rPr>
              <a:t>dentification</a:t>
            </a:r>
            <a:r>
              <a:rPr sz="1400" b="1" dirty="0">
                <a:solidFill>
                  <a:srgbClr val="FFFFFF"/>
                </a:solidFill>
                <a:latin typeface="Aptos"/>
              </a:rPr>
              <a:t>/
C</a:t>
            </a:r>
            <a:r>
              <a:rPr lang="en-US" sz="1400" b="1" dirty="0">
                <a:solidFill>
                  <a:srgbClr val="FFFFFF"/>
                </a:solidFill>
                <a:latin typeface="Aptos"/>
              </a:rPr>
              <a:t>itizenship </a:t>
            </a:r>
            <a:r>
              <a:rPr sz="1400" b="1" dirty="0">
                <a:solidFill>
                  <a:srgbClr val="FFFFFF"/>
                </a:solidFill>
                <a:latin typeface="Aptos"/>
              </a:rPr>
              <a:t> V</a:t>
            </a:r>
            <a:r>
              <a:rPr lang="en-US" sz="1400" b="1" dirty="0">
                <a:solidFill>
                  <a:srgbClr val="FFFFFF"/>
                </a:solidFill>
                <a:latin typeface="Aptos"/>
              </a:rPr>
              <a:t>oting</a:t>
            </a:r>
            <a:r>
              <a:rPr sz="1400" b="1" dirty="0">
                <a:solidFill>
                  <a:srgbClr val="FFFFFF"/>
                </a:solidFill>
                <a:latin typeface="Aptos"/>
              </a:rPr>
              <a:t>
R</a:t>
            </a:r>
            <a:r>
              <a:rPr lang="en-US" sz="1400" b="1" dirty="0">
                <a:solidFill>
                  <a:srgbClr val="FFFFFF"/>
                </a:solidFill>
                <a:latin typeface="Aptos"/>
              </a:rPr>
              <a:t>equirements</a:t>
            </a:r>
            <a:endParaRPr lang="en-US" sz="1400" dirty="0"/>
          </a:p>
        </p:txBody>
      </p:sp>
      <p:sp>
        <p:nvSpPr>
          <p:cNvPr id="11" name="Shape 9"/>
          <p:cNvSpPr/>
          <p:nvPr/>
        </p:nvSpPr>
        <p:spPr>
          <a:xfrm>
            <a:off x="5237057" y="3092163"/>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dirty="0"/>
          </a:p>
        </p:txBody>
      </p:sp>
      <p:sp>
        <p:nvSpPr>
          <p:cNvPr id="12" name="Text 10"/>
          <p:cNvSpPr/>
          <p:nvPr/>
        </p:nvSpPr>
        <p:spPr>
          <a:xfrm>
            <a:off x="5237057" y="3103269"/>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200" b="0" i="1" dirty="0">
                <a:solidFill>
                  <a:srgbClr val="FFFFFF"/>
                </a:solidFill>
                <a:latin typeface="Aptos"/>
              </a:rPr>
              <a:t>Constitutional referral</a:t>
            </a:r>
            <a:endParaRPr lang="en-US" sz="12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932688" y="1427956"/>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lang="en-US" sz="1400" b="0" i="0" u="none" strike="noStrike" dirty="0">
                <a:effectLst/>
              </a:rPr>
              <a:t>Amends the Arizona Constitution to add citizenship, voter identification, on-site ballot tabulation, and campaign-finance requirements for Arizona elections.</a:t>
            </a:r>
            <a:endParaRPr lang="en-US" sz="1400" dirty="0"/>
          </a:p>
        </p:txBody>
      </p:sp>
      <p:sp>
        <p:nvSpPr>
          <p:cNvPr id="16" name="Shape 14"/>
          <p:cNvSpPr/>
          <p:nvPr/>
        </p:nvSpPr>
        <p:spPr>
          <a:xfrm>
            <a:off x="501141" y="2871308"/>
            <a:ext cx="256032" cy="256032"/>
          </a:xfrm>
          <a:prstGeom prst="ellipse">
            <a:avLst/>
          </a:prstGeom>
          <a:solidFill>
            <a:srgbClr val="6E879F"/>
          </a:solidFill>
          <a:ln w="12700">
            <a:solidFill>
              <a:srgbClr val="6E879F"/>
            </a:solidFill>
            <a:prstDash val="solid"/>
          </a:ln>
        </p:spPr>
        <p:txBody>
          <a:bodyPr/>
          <a:lstStyle/>
          <a:p>
            <a:pPr>
              <a:defRPr/>
            </a:pPr>
            <a:endParaRPr dirty="0"/>
          </a:p>
        </p:txBody>
      </p:sp>
      <p:sp>
        <p:nvSpPr>
          <p:cNvPr id="17" name="Text 15"/>
          <p:cNvSpPr/>
          <p:nvPr/>
        </p:nvSpPr>
        <p:spPr>
          <a:xfrm>
            <a:off x="880448" y="2861322"/>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KEY DETAILS</a:t>
            </a:r>
            <a:endParaRPr lang="en-US" sz="1600" dirty="0"/>
          </a:p>
        </p:txBody>
      </p:sp>
      <p:sp>
        <p:nvSpPr>
          <p:cNvPr id="18" name="Text 16"/>
          <p:cNvSpPr/>
          <p:nvPr/>
        </p:nvSpPr>
        <p:spPr>
          <a:xfrm>
            <a:off x="310896" y="3473970"/>
            <a:ext cx="5088543" cy="2615371"/>
          </a:xfrm>
          <a:prstGeom prst="rect">
            <a:avLst/>
          </a:prstGeom>
          <a:noFill/>
          <a:ln/>
        </p:spPr>
        <p:txBody>
          <a:bodyPr wrap="square" lIns="27432" tIns="9144" rIns="27432" bIns="9144" rtlCol="0" anchor="t">
            <a:normAutofit fontScale="25000" lnSpcReduction="20000"/>
          </a:bodyPr>
          <a:lstStyle/>
          <a:p>
            <a:pPr algn="just">
              <a:lnSpc>
                <a:spcPct val="91000"/>
              </a:lnSpc>
              <a:spcBef>
                <a:spcPts val="0"/>
              </a:spcBef>
              <a:spcAft>
                <a:spcPts val="0"/>
              </a:spcAft>
              <a:defRPr/>
            </a:pPr>
            <a:r>
              <a:rPr lang="en-US" sz="5600" b="0" i="0" u="none" strike="noStrike" dirty="0">
                <a:effectLst/>
                <a:latin typeface="Aptos" panose="020B0004020202020204" pitchFamily="34" charset="0"/>
              </a:rPr>
              <a:t>Cites the measure as the Fast Election Results Act.</a:t>
            </a:r>
          </a:p>
          <a:p>
            <a:pPr algn="just">
              <a:lnSpc>
                <a:spcPct val="91000"/>
              </a:lnSpc>
              <a:spcBef>
                <a:spcPts val="0"/>
              </a:spcBef>
              <a:spcAft>
                <a:spcPts val="0"/>
              </a:spcAft>
              <a:defRPr/>
            </a:pPr>
            <a:endParaRPr lang="en-US" sz="5600" b="0" i="0" u="none" strike="noStrike" dirty="0">
              <a:effectLst/>
              <a:latin typeface="Aptos" panose="020B0004020202020204" pitchFamily="34" charset="0"/>
            </a:endParaRPr>
          </a:p>
          <a:p>
            <a:pPr algn="just">
              <a:lnSpc>
                <a:spcPct val="91000"/>
              </a:lnSpc>
              <a:spcBef>
                <a:spcPts val="0"/>
              </a:spcBef>
              <a:spcAft>
                <a:spcPts val="0"/>
              </a:spcAft>
              <a:defRPr/>
            </a:pPr>
            <a:r>
              <a:rPr lang="en-US" sz="5600" b="0" i="0" u="none" strike="noStrike" dirty="0">
                <a:effectLst/>
                <a:latin typeface="Aptos" panose="020B0004020202020204" pitchFamily="34" charset="0"/>
              </a:rPr>
              <a:t>Specifies that only citizens may register and vote in Arizona elections.</a:t>
            </a:r>
          </a:p>
          <a:p>
            <a:pPr algn="just">
              <a:lnSpc>
                <a:spcPct val="91000"/>
              </a:lnSpc>
              <a:spcBef>
                <a:spcPts val="0"/>
              </a:spcBef>
              <a:spcAft>
                <a:spcPts val="0"/>
              </a:spcAft>
              <a:defRPr/>
            </a:pPr>
            <a:endParaRPr lang="en-US" sz="5600" b="0" i="0" u="none" strike="noStrike" dirty="0">
              <a:effectLst/>
              <a:latin typeface="Aptos" panose="020B0004020202020204" pitchFamily="34" charset="0"/>
            </a:endParaRPr>
          </a:p>
          <a:p>
            <a:pPr algn="just">
              <a:lnSpc>
                <a:spcPct val="91000"/>
              </a:lnSpc>
              <a:spcBef>
                <a:spcPts val="0"/>
              </a:spcBef>
              <a:spcAft>
                <a:spcPts val="0"/>
              </a:spcAft>
              <a:defRPr/>
            </a:pPr>
            <a:r>
              <a:rPr lang="en-US" sz="5600" b="0" i="0" u="none" strike="noStrike" dirty="0">
                <a:effectLst/>
                <a:latin typeface="Aptos" panose="020B0004020202020204" pitchFamily="34" charset="0"/>
              </a:rPr>
              <a:t>Requires voters to present valid, government-issued identification before casting a ballot.</a:t>
            </a:r>
          </a:p>
          <a:p>
            <a:pPr algn="just">
              <a:lnSpc>
                <a:spcPct val="91000"/>
              </a:lnSpc>
              <a:spcBef>
                <a:spcPts val="0"/>
              </a:spcBef>
              <a:spcAft>
                <a:spcPts val="0"/>
              </a:spcAft>
              <a:defRPr/>
            </a:pPr>
            <a:endParaRPr lang="en-US" sz="5600" b="0" i="0" u="none" strike="noStrike" dirty="0">
              <a:effectLst/>
              <a:latin typeface="Aptos" panose="020B0004020202020204" pitchFamily="34" charset="0"/>
            </a:endParaRPr>
          </a:p>
          <a:p>
            <a:pPr algn="just">
              <a:lnSpc>
                <a:spcPct val="91000"/>
              </a:lnSpc>
              <a:spcBef>
                <a:spcPts val="0"/>
              </a:spcBef>
              <a:spcAft>
                <a:spcPts val="0"/>
              </a:spcAft>
              <a:defRPr/>
            </a:pPr>
            <a:r>
              <a:rPr lang="en-US" sz="5600" b="0" i="0" u="none" strike="noStrike" dirty="0">
                <a:effectLst/>
                <a:latin typeface="Aptos" panose="020B0004020202020204" pitchFamily="34" charset="0"/>
              </a:rPr>
              <a:t>Gives all voters the option to have their ballot tabulated at their voting location.</a:t>
            </a:r>
          </a:p>
          <a:p>
            <a:pPr algn="just">
              <a:lnSpc>
                <a:spcPct val="91000"/>
              </a:lnSpc>
              <a:spcBef>
                <a:spcPts val="0"/>
              </a:spcBef>
              <a:spcAft>
                <a:spcPts val="0"/>
              </a:spcAft>
              <a:defRPr/>
            </a:pPr>
            <a:endParaRPr lang="en-US" sz="5600" b="0" i="0" u="none" strike="noStrike" dirty="0">
              <a:effectLst/>
              <a:latin typeface="Aptos" panose="020B0004020202020204" pitchFamily="34" charset="0"/>
            </a:endParaRPr>
          </a:p>
          <a:p>
            <a:pPr algn="just">
              <a:lnSpc>
                <a:spcPct val="91000"/>
              </a:lnSpc>
              <a:spcBef>
                <a:spcPts val="0"/>
              </a:spcBef>
              <a:spcAft>
                <a:spcPts val="0"/>
              </a:spcAft>
              <a:defRPr/>
            </a:pPr>
            <a:r>
              <a:rPr lang="en-US" sz="5600" b="0" i="0" u="none" strike="noStrike" dirty="0">
                <a:effectLst/>
                <a:latin typeface="Aptos" panose="020B0004020202020204" pitchFamily="34" charset="0"/>
              </a:rPr>
              <a:t>Prohibits foreign nationals from contributing or spending money or anything of value to influence an Arizona election</a:t>
            </a:r>
          </a:p>
          <a:p>
            <a:pPr algn="just">
              <a:lnSpc>
                <a:spcPct val="91000"/>
              </a:lnSpc>
              <a:spcBef>
                <a:spcPts val="0"/>
              </a:spcBef>
              <a:spcAft>
                <a:spcPts val="0"/>
              </a:spcAft>
              <a:defRPr/>
            </a:pPr>
            <a:endParaRPr lang="en-US" sz="5600" b="0" i="0" u="none" strike="noStrike" dirty="0">
              <a:effectLst/>
              <a:latin typeface="Aptos" panose="020B0004020202020204" pitchFamily="34" charset="0"/>
            </a:endParaRPr>
          </a:p>
          <a:p>
            <a:pPr algn="just">
              <a:lnSpc>
                <a:spcPct val="91000"/>
              </a:lnSpc>
              <a:spcBef>
                <a:spcPts val="0"/>
              </a:spcBef>
              <a:spcAft>
                <a:spcPts val="0"/>
              </a:spcAft>
              <a:defRPr/>
            </a:pPr>
            <a:r>
              <a:rPr lang="en-US" sz="5600" b="0" i="0" u="none" strike="noStrike" dirty="0">
                <a:effectLst/>
                <a:latin typeface="Aptos" panose="020B0004020202020204" pitchFamily="34" charset="0"/>
              </a:rPr>
              <a:t>Allows voters and the Legislature to enact voting laws that are rationally connected to a legitimate state interest.</a:t>
            </a:r>
          </a:p>
          <a:p>
            <a:pPr algn="just">
              <a:lnSpc>
                <a:spcPct val="91000"/>
              </a:lnSpc>
              <a:spcBef>
                <a:spcPts val="0"/>
              </a:spcBef>
              <a:spcAft>
                <a:spcPts val="0"/>
              </a:spcAft>
              <a:defRPr/>
            </a:pPr>
            <a:endParaRPr lang="en-US" sz="5600" b="0" i="0" u="none" strike="noStrike" dirty="0">
              <a:effectLst/>
              <a:latin typeface="Aptos" panose="020B0004020202020204" pitchFamily="34" charset="0"/>
            </a:endParaRPr>
          </a:p>
          <a:p>
            <a:pPr algn="just">
              <a:lnSpc>
                <a:spcPct val="91000"/>
              </a:lnSpc>
              <a:spcBef>
                <a:spcPts val="0"/>
              </a:spcBef>
              <a:spcAft>
                <a:spcPts val="0"/>
              </a:spcAft>
              <a:defRPr/>
            </a:pPr>
            <a:r>
              <a:rPr lang="en-US" sz="5600" b="0" i="0" u="none" strike="noStrike" dirty="0">
                <a:effectLst/>
                <a:latin typeface="Aptos" panose="020B0004020202020204" pitchFamily="34" charset="0"/>
              </a:rPr>
              <a:t>Contains severability provisions.</a:t>
            </a:r>
          </a:p>
          <a:p>
            <a:pPr algn="l">
              <a:lnSpc>
                <a:spcPct val="91000"/>
              </a:lnSpc>
              <a:spcBef>
                <a:spcPts val="0"/>
              </a:spcBef>
              <a:spcAft>
                <a:spcPts val="0"/>
              </a:spcAft>
              <a:defRPr/>
            </a:pPr>
            <a:endParaRPr sz="1050" b="0" dirty="0">
              <a:solidFill>
                <a:srgbClr val="263641"/>
              </a:solidFill>
            </a:endParaRPr>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735824" y="1401458"/>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Supporters say the measure strengthens election integrity through uniform voter ID, on-site tabulation options and constitutional limits on foreign election spending. They argue the rules will increase public confidence.</a:t>
            </a:r>
            <a:endParaRPr lang="en-US" sz="1400" dirty="0">
              <a:latin typeface="Aptos" panose="020B0004020202020204" pitchFamily="34" charset="0"/>
            </a:endParaRPr>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OPPONENTS ARGUE</a:t>
            </a:r>
            <a:endParaRPr lang="en-US" sz="1600" dirty="0"/>
          </a:p>
        </p:txBody>
      </p:sp>
      <p:sp>
        <p:nvSpPr>
          <p:cNvPr id="24" name="Text 22"/>
          <p:cNvSpPr/>
          <p:nvPr/>
        </p:nvSpPr>
        <p:spPr>
          <a:xfrm>
            <a:off x="7735824" y="4078224"/>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Opponents say the measure creates barriers for mail voters, narrows acceptable ID and places detailed election rules in the Constitution. They argue the new court-review standard makes it harder to challenge harmful election laws.</a:t>
            </a:r>
            <a:endParaRPr lang="en-US" sz="1400" dirty="0">
              <a:latin typeface="Aptos" panose="020B00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15</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64608" y="1737360"/>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dirty="0"/>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400" b="1" dirty="0">
                <a:solidFill>
                  <a:srgbClr val="FFFFFF"/>
                </a:solidFill>
                <a:latin typeface="Aptos"/>
              </a:rPr>
              <a:t>PROP 316</a:t>
            </a:r>
            <a:endParaRPr lang="en-US" sz="1400" dirty="0"/>
          </a:p>
        </p:txBody>
      </p:sp>
      <p:sp>
        <p:nvSpPr>
          <p:cNvPr id="10" name="Text 8"/>
          <p:cNvSpPr/>
          <p:nvPr/>
        </p:nvSpPr>
        <p:spPr>
          <a:xfrm>
            <a:off x="5084064" y="2633472"/>
            <a:ext cx="2011680" cy="786384"/>
          </a:xfrm>
          <a:prstGeom prst="rect">
            <a:avLst/>
          </a:prstGeom>
          <a:noFill/>
          <a:ln/>
        </p:spPr>
        <p:txBody>
          <a:bodyPr wrap="square" lIns="27432" tIns="9144" rIns="27432" bIns="9144" rtlCol="0" anchor="t">
            <a:normAutofit/>
          </a:bodyPr>
          <a:lstStyle/>
          <a:p>
            <a:pPr marL="0" indent="0" algn="ctr">
              <a:spcBef>
                <a:spcPts val="0"/>
              </a:spcBef>
              <a:spcAft>
                <a:spcPts val="200"/>
              </a:spcAft>
              <a:buNone/>
              <a:defRPr/>
            </a:pPr>
            <a:r>
              <a:rPr sz="1600" b="1" dirty="0">
                <a:solidFill>
                  <a:srgbClr val="FFFFFF"/>
                </a:solidFill>
                <a:latin typeface="Aptos"/>
              </a:rPr>
              <a:t>G</a:t>
            </a:r>
            <a:r>
              <a:rPr lang="en-US" sz="1600" b="1" dirty="0">
                <a:solidFill>
                  <a:srgbClr val="FFFFFF"/>
                </a:solidFill>
                <a:latin typeface="Aptos"/>
              </a:rPr>
              <a:t>rocery </a:t>
            </a:r>
            <a:r>
              <a:rPr sz="1600" b="1" dirty="0">
                <a:solidFill>
                  <a:srgbClr val="FFFFFF"/>
                </a:solidFill>
                <a:latin typeface="Aptos"/>
              </a:rPr>
              <a:t>T</a:t>
            </a:r>
            <a:r>
              <a:rPr lang="en-US" sz="1600" b="1" dirty="0">
                <a:solidFill>
                  <a:srgbClr val="FFFFFF"/>
                </a:solidFill>
                <a:latin typeface="Aptos"/>
              </a:rPr>
              <a:t>ax</a:t>
            </a:r>
            <a:r>
              <a:rPr sz="1600" b="1" dirty="0">
                <a:solidFill>
                  <a:srgbClr val="FFFFFF"/>
                </a:solidFill>
                <a:latin typeface="Aptos"/>
              </a:rPr>
              <a:t> L</a:t>
            </a:r>
            <a:r>
              <a:rPr lang="en-US" sz="1600" b="1" dirty="0">
                <a:solidFill>
                  <a:srgbClr val="FFFFFF"/>
                </a:solidFill>
                <a:latin typeface="Aptos"/>
              </a:rPr>
              <a:t>imit</a:t>
            </a:r>
            <a:endParaRPr lang="en-US" sz="1600" dirty="0"/>
          </a:p>
        </p:txBody>
      </p:sp>
      <p:sp>
        <p:nvSpPr>
          <p:cNvPr id="11" name="Shape 9"/>
          <p:cNvSpPr/>
          <p:nvPr/>
        </p:nvSpPr>
        <p:spPr>
          <a:xfrm>
            <a:off x="5257800" y="3332989"/>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5248656" y="3337560"/>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400" b="0" i="1" dirty="0">
                <a:solidFill>
                  <a:srgbClr val="FFFFFF"/>
                </a:solidFill>
                <a:latin typeface="Aptos"/>
              </a:rPr>
              <a:t>Statutory referral</a:t>
            </a:r>
            <a:endParaRPr lang="en-US" sz="1400" dirty="0"/>
          </a:p>
        </p:txBody>
      </p:sp>
      <p:sp>
        <p:nvSpPr>
          <p:cNvPr id="13" name="Shape 11"/>
          <p:cNvSpPr/>
          <p:nvPr/>
        </p:nvSpPr>
        <p:spPr>
          <a:xfrm>
            <a:off x="594360" y="1142998"/>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142998"/>
            <a:ext cx="3630168" cy="201169"/>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932688" y="1536193"/>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Limits the ability of cities, </a:t>
            </a:r>
            <a:r>
              <a:rPr lang="en-US" sz="1400" b="0" dirty="0">
                <a:latin typeface="Aptos"/>
              </a:rPr>
              <a:t>towns,</a:t>
            </a:r>
            <a:r>
              <a:rPr sz="1400" b="0" dirty="0">
                <a:latin typeface="Aptos"/>
              </a:rPr>
              <a:t> and other taxing jurisdictions to impose or raise transaction privilege, sales, use, franchise </a:t>
            </a:r>
            <a:r>
              <a:rPr lang="en-US" sz="1400" b="0" dirty="0">
                <a:latin typeface="Aptos"/>
              </a:rPr>
              <a:t>taxes, </a:t>
            </a:r>
            <a:r>
              <a:rPr sz="1400" b="0" dirty="0">
                <a:latin typeface="Aptos"/>
              </a:rPr>
              <a:t>or similar taxes on qualifying groceries.</a:t>
            </a:r>
            <a:endParaRPr lang="en-US" sz="1400" dirty="0"/>
          </a:p>
        </p:txBody>
      </p:sp>
      <p:sp>
        <p:nvSpPr>
          <p:cNvPr id="16" name="Shape 14"/>
          <p:cNvSpPr/>
          <p:nvPr/>
        </p:nvSpPr>
        <p:spPr>
          <a:xfrm>
            <a:off x="585216" y="3703320"/>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932688" y="3675888"/>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KEY DETAILS</a:t>
            </a:r>
            <a:endParaRPr lang="en-US" sz="1600" dirty="0"/>
          </a:p>
        </p:txBody>
      </p:sp>
      <p:sp>
        <p:nvSpPr>
          <p:cNvPr id="18" name="Text 16"/>
          <p:cNvSpPr/>
          <p:nvPr/>
        </p:nvSpPr>
        <p:spPr>
          <a:xfrm>
            <a:off x="932688" y="4078224"/>
            <a:ext cx="4151376"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lang="en-US" sz="1400" b="0" i="0" u="none" strike="noStrike" dirty="0">
                <a:effectLst/>
                <a:latin typeface="Aptos" panose="020B0004020202020204" pitchFamily="34" charset="0"/>
              </a:rPr>
              <a:t>Applies to food items intended for home consumption.</a:t>
            </a:r>
          </a:p>
          <a:p>
            <a:pPr marL="0" indent="0" algn="just">
              <a:lnSpc>
                <a:spcPct val="91000"/>
              </a:lnSpc>
              <a:spcBef>
                <a:spcPts val="0"/>
              </a:spcBef>
              <a:spcAft>
                <a:spcPts val="0"/>
              </a:spcAft>
              <a:buNone/>
              <a:defRPr/>
            </a:pPr>
            <a:endParaRPr lang="en-US" sz="1400" dirty="0">
              <a:latin typeface="Aptos" panose="020B0004020202020204" pitchFamily="34" charset="0"/>
            </a:endParaRPr>
          </a:p>
          <a:p>
            <a:pPr marL="0" indent="0" algn="just">
              <a:lnSpc>
                <a:spcPct val="91000"/>
              </a:lnSpc>
              <a:spcBef>
                <a:spcPts val="0"/>
              </a:spcBef>
              <a:spcAft>
                <a:spcPts val="0"/>
              </a:spcAft>
              <a:buNone/>
              <a:defRPr/>
            </a:pPr>
            <a:r>
              <a:rPr sz="1400" b="0" dirty="0">
                <a:latin typeface="Aptos" panose="020B0004020202020204" pitchFamily="34" charset="0"/>
              </a:rPr>
              <a:t>Blocks new or increased taxes between July 1, </a:t>
            </a:r>
            <a:r>
              <a:rPr lang="en-US" sz="1400" b="0" dirty="0">
                <a:latin typeface="Aptos" panose="020B0004020202020204" pitchFamily="34" charset="0"/>
              </a:rPr>
              <a:t>2025,</a:t>
            </a:r>
            <a:r>
              <a:rPr sz="1400" b="0" dirty="0">
                <a:latin typeface="Aptos" panose="020B0004020202020204" pitchFamily="34" charset="0"/>
              </a:rPr>
              <a:t> and June 30, 2027.</a:t>
            </a:r>
          </a:p>
          <a:p>
            <a:pPr algn="just">
              <a:lnSpc>
                <a:spcPct val="91000"/>
              </a:lnSpc>
              <a:spcBef>
                <a:spcPts val="0"/>
              </a:spcBef>
              <a:spcAft>
                <a:spcPts val="0"/>
              </a:spcAft>
              <a:defRPr/>
            </a:pPr>
            <a:endParaRPr lang="en-US" sz="1400" dirty="0">
              <a:latin typeface="Aptos" panose="020B0004020202020204" pitchFamily="34" charset="0"/>
            </a:endParaRPr>
          </a:p>
          <a:p>
            <a:pPr algn="just">
              <a:lnSpc>
                <a:spcPct val="91000"/>
              </a:lnSpc>
              <a:spcBef>
                <a:spcPts val="0"/>
              </a:spcBef>
              <a:spcAft>
                <a:spcPts val="0"/>
              </a:spcAft>
              <a:defRPr/>
            </a:pPr>
            <a:r>
              <a:rPr sz="1400" b="0" dirty="0">
                <a:latin typeface="Aptos" panose="020B0004020202020204" pitchFamily="34" charset="0"/>
              </a:rPr>
              <a:t>Afterward, voter approval is </a:t>
            </a:r>
            <a:r>
              <a:rPr lang="en-US" sz="1400" b="0" dirty="0">
                <a:latin typeface="Aptos" panose="020B0004020202020204" pitchFamily="34" charset="0"/>
              </a:rPr>
              <a:t>required,</a:t>
            </a:r>
            <a:r>
              <a:rPr sz="1400" b="0" dirty="0">
                <a:latin typeface="Aptos" panose="020B0004020202020204" pitchFamily="34" charset="0"/>
              </a:rPr>
              <a:t> and increases are capped at 2%.</a:t>
            </a:r>
          </a:p>
          <a:p>
            <a:pPr algn="just">
              <a:lnSpc>
                <a:spcPct val="91000"/>
              </a:lnSpc>
              <a:spcBef>
                <a:spcPts val="0"/>
              </a:spcBef>
              <a:spcAft>
                <a:spcPts val="0"/>
              </a:spcAft>
              <a:defRPr/>
            </a:pPr>
            <a:endParaRPr lang="en-US" sz="1400" dirty="0">
              <a:latin typeface="Aptos" panose="020B0004020202020204" pitchFamily="34" charset="0"/>
            </a:endParaRPr>
          </a:p>
          <a:p>
            <a:pPr algn="just">
              <a:lnSpc>
                <a:spcPct val="91000"/>
              </a:lnSpc>
              <a:spcBef>
                <a:spcPts val="0"/>
              </a:spcBef>
              <a:spcAft>
                <a:spcPts val="0"/>
              </a:spcAft>
              <a:defRPr/>
            </a:pPr>
            <a:r>
              <a:rPr sz="1400" b="0" dirty="0">
                <a:latin typeface="Aptos" panose="020B0004020202020204" pitchFamily="34" charset="0"/>
              </a:rPr>
              <a:t>Jurisdictions already at 2% or more may not increase the rate.</a:t>
            </a:r>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735824" y="1399030"/>
            <a:ext cx="3721608" cy="1783081"/>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Supporters say groceries are essential and voters should approve any new or higher food tax. They argue the measure protects household budgets and creates a statewide limit on local grocery taxes.</a:t>
            </a:r>
            <a:endParaRPr lang="en-US" sz="1400" dirty="0"/>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74065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OPPONENTS ARGUE</a:t>
            </a:r>
            <a:endParaRPr lang="en-US" sz="1600" dirty="0"/>
          </a:p>
        </p:txBody>
      </p:sp>
      <p:sp>
        <p:nvSpPr>
          <p:cNvPr id="24" name="Text 22"/>
          <p:cNvSpPr/>
          <p:nvPr/>
        </p:nvSpPr>
        <p:spPr>
          <a:xfrm>
            <a:off x="7735824" y="4187952"/>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Opponents say the measure overrides local control and limits revenue options for cities and towns. They argue local voters already elect local officials and that communities need flexibility to fund police, fire, roads and basic services.</a:t>
            </a:r>
            <a:endParaRPr lang="en-US" sz="1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14</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64608" y="1737360"/>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400" b="1" dirty="0">
                <a:solidFill>
                  <a:srgbClr val="FFFFFF"/>
                </a:solidFill>
                <a:latin typeface="Aptos"/>
              </a:rPr>
              <a:t>PROP 317</a:t>
            </a:r>
            <a:endParaRPr lang="en-US" sz="1400" dirty="0"/>
          </a:p>
        </p:txBody>
      </p:sp>
      <p:sp>
        <p:nvSpPr>
          <p:cNvPr id="10" name="Text 8"/>
          <p:cNvSpPr/>
          <p:nvPr/>
        </p:nvSpPr>
        <p:spPr>
          <a:xfrm>
            <a:off x="5120640" y="2697480"/>
            <a:ext cx="1938528" cy="530352"/>
          </a:xfrm>
          <a:prstGeom prst="rect">
            <a:avLst/>
          </a:prstGeom>
          <a:noFill/>
          <a:ln/>
        </p:spPr>
        <p:txBody>
          <a:bodyPr wrap="square" lIns="27432" tIns="9144" rIns="27432" bIns="9144" rtlCol="0" anchor="t">
            <a:normAutofit/>
          </a:bodyPr>
          <a:lstStyle/>
          <a:p>
            <a:pPr marL="0" indent="0" algn="ctr">
              <a:spcBef>
                <a:spcPts val="0"/>
              </a:spcBef>
              <a:spcAft>
                <a:spcPts val="200"/>
              </a:spcAft>
              <a:buNone/>
              <a:defRPr/>
            </a:pPr>
            <a:r>
              <a:rPr lang="en-US" sz="1600" b="1" dirty="0">
                <a:solidFill>
                  <a:srgbClr val="FFFFFF"/>
                </a:solidFill>
                <a:latin typeface="Aptos"/>
              </a:rPr>
              <a:t>Drug Cartels</a:t>
            </a:r>
            <a:endParaRPr lang="en-US" sz="1600" dirty="0"/>
          </a:p>
        </p:txBody>
      </p:sp>
      <p:sp>
        <p:nvSpPr>
          <p:cNvPr id="11" name="Shape 9"/>
          <p:cNvSpPr/>
          <p:nvPr/>
        </p:nvSpPr>
        <p:spPr>
          <a:xfrm>
            <a:off x="5248656" y="3310128"/>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5248656" y="3337560"/>
            <a:ext cx="1691640" cy="118872"/>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400" b="0" i="1" dirty="0">
                <a:solidFill>
                  <a:srgbClr val="FFFFFF"/>
                </a:solidFill>
                <a:latin typeface="Aptos"/>
              </a:rPr>
              <a:t>Statutory referral</a:t>
            </a:r>
            <a:endParaRPr lang="en-US" sz="14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932688" y="1435609"/>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Declares drug cartels to be terrorist organizations under Arizona law and directs the Arizona Department of Homeland Security to use all lawful authority to address cartel threats.</a:t>
            </a:r>
            <a:endParaRPr lang="en-US" sz="1400" dirty="0">
              <a:latin typeface="Aptos" panose="020B0004020202020204" pitchFamily="34" charset="0"/>
            </a:endParaRPr>
          </a:p>
        </p:txBody>
      </p:sp>
      <p:sp>
        <p:nvSpPr>
          <p:cNvPr id="16" name="Shape 14"/>
          <p:cNvSpPr/>
          <p:nvPr/>
        </p:nvSpPr>
        <p:spPr>
          <a:xfrm>
            <a:off x="585216" y="3703320"/>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932688" y="3675888"/>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KEY DETAILS</a:t>
            </a:r>
            <a:endParaRPr lang="en-US" sz="1600" dirty="0"/>
          </a:p>
        </p:txBody>
      </p:sp>
      <p:sp>
        <p:nvSpPr>
          <p:cNvPr id="18" name="Text 16"/>
          <p:cNvSpPr/>
          <p:nvPr/>
        </p:nvSpPr>
        <p:spPr>
          <a:xfrm>
            <a:off x="932688" y="4187952"/>
            <a:ext cx="363016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t>Defines a drug cartel as an ongoing formal or informal association engaged in human smuggling, drug trafficking for </a:t>
            </a:r>
            <a:r>
              <a:rPr lang="en-US" sz="1400" b="0" dirty="0"/>
              <a:t>profit,</a:t>
            </a:r>
            <a:r>
              <a:rPr sz="1400" b="0" dirty="0"/>
              <a:t> or </a:t>
            </a:r>
            <a:r>
              <a:rPr lang="en-US" sz="1400" b="0" dirty="0"/>
              <a:t>other </a:t>
            </a:r>
            <a:r>
              <a:rPr sz="1400" b="0" dirty="0"/>
              <a:t>conduct defined as terrorism under Arizona law.</a:t>
            </a:r>
            <a:endParaRPr lang="en-US" sz="1400" dirty="0"/>
          </a:p>
          <a:p>
            <a:pPr algn="just">
              <a:lnSpc>
                <a:spcPct val="91000"/>
              </a:lnSpc>
              <a:spcBef>
                <a:spcPts val="0"/>
              </a:spcBef>
              <a:spcAft>
                <a:spcPts val="0"/>
              </a:spcAft>
              <a:defRPr/>
            </a:pPr>
            <a:endParaRPr lang="en-US" sz="1100" dirty="0"/>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812024" y="1474090"/>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Supporters say cartel activity affects border security, fentanyl trafficking and human smuggling. They argue Arizona should formally identify cartels as terrorist organizations and direct state homeland security resources toward the threat.</a:t>
            </a:r>
            <a:endParaRPr lang="en-US" sz="1400" dirty="0"/>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70332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OPPONENTS ARGUE</a:t>
            </a:r>
            <a:endParaRPr lang="en-US" sz="1600" dirty="0"/>
          </a:p>
        </p:txBody>
      </p:sp>
      <p:sp>
        <p:nvSpPr>
          <p:cNvPr id="24" name="Text 22"/>
          <p:cNvSpPr/>
          <p:nvPr/>
        </p:nvSpPr>
        <p:spPr>
          <a:xfrm>
            <a:off x="7735824" y="4103751"/>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600" b="0" dirty="0">
                <a:latin typeface="Aptos"/>
              </a:rPr>
              <a:t>Opponents say the measure may be more symbolic than operational and could broaden immigration or criminal enforcement without adding clear tools. They also argue </a:t>
            </a:r>
            <a:r>
              <a:rPr lang="en-US" sz="1600" b="0" dirty="0">
                <a:latin typeface="Aptos"/>
              </a:rPr>
              <a:t>that federal</a:t>
            </a:r>
            <a:r>
              <a:rPr sz="1600" b="0" dirty="0">
                <a:latin typeface="Aptos"/>
              </a:rPr>
              <a:t> law already governs foreign terrorist designations and asylum standards.</a:t>
            </a:r>
            <a:endParaRPr lang="en-US" sz="1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8</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64608" y="1737360"/>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150" b="1" dirty="0">
                <a:solidFill>
                  <a:srgbClr val="FFFFFF"/>
                </a:solidFill>
                <a:latin typeface="Aptos"/>
              </a:rPr>
              <a:t>PROP 318</a:t>
            </a:r>
            <a:endParaRPr lang="en-US" sz="1000" dirty="0"/>
          </a:p>
        </p:txBody>
      </p:sp>
      <p:sp>
        <p:nvSpPr>
          <p:cNvPr id="10" name="Text 8"/>
          <p:cNvSpPr/>
          <p:nvPr/>
        </p:nvSpPr>
        <p:spPr>
          <a:xfrm>
            <a:off x="5084064" y="2583180"/>
            <a:ext cx="2011680" cy="786384"/>
          </a:xfrm>
          <a:prstGeom prst="rect">
            <a:avLst/>
          </a:prstGeom>
          <a:noFill/>
          <a:ln/>
        </p:spPr>
        <p:txBody>
          <a:bodyPr wrap="square" lIns="27432" tIns="9144" rIns="27432" bIns="9144" rtlCol="0" anchor="t">
            <a:normAutofit/>
          </a:bodyPr>
          <a:lstStyle/>
          <a:p>
            <a:pPr marL="0" indent="0" algn="ctr">
              <a:spcBef>
                <a:spcPts val="0"/>
              </a:spcBef>
              <a:spcAft>
                <a:spcPts val="200"/>
              </a:spcAft>
              <a:buNone/>
              <a:defRPr/>
            </a:pPr>
            <a:r>
              <a:rPr sz="1400" b="1" dirty="0">
                <a:solidFill>
                  <a:srgbClr val="FFFFFF"/>
                </a:solidFill>
                <a:latin typeface="Aptos"/>
              </a:rPr>
              <a:t>S</a:t>
            </a:r>
            <a:r>
              <a:rPr lang="en-US" sz="1400" b="1" dirty="0">
                <a:solidFill>
                  <a:srgbClr val="FFFFFF"/>
                </a:solidFill>
                <a:latin typeface="Aptos"/>
              </a:rPr>
              <a:t>chools</a:t>
            </a:r>
            <a:r>
              <a:rPr sz="1400" b="1" dirty="0">
                <a:solidFill>
                  <a:srgbClr val="FFFFFF"/>
                </a:solidFill>
                <a:latin typeface="Aptos"/>
              </a:rPr>
              <a:t>/A</a:t>
            </a:r>
            <a:r>
              <a:rPr lang="en-US" sz="1400" b="1" dirty="0">
                <a:solidFill>
                  <a:srgbClr val="FFFFFF"/>
                </a:solidFill>
                <a:latin typeface="Aptos"/>
              </a:rPr>
              <a:t>thletic</a:t>
            </a:r>
            <a:r>
              <a:rPr sz="1400" b="1" dirty="0">
                <a:solidFill>
                  <a:srgbClr val="FFFFFF"/>
                </a:solidFill>
                <a:latin typeface="Aptos"/>
              </a:rPr>
              <a:t>
A</a:t>
            </a:r>
            <a:r>
              <a:rPr lang="en-US" sz="1400" b="1" dirty="0">
                <a:solidFill>
                  <a:srgbClr val="FFFFFF"/>
                </a:solidFill>
                <a:latin typeface="Aptos"/>
              </a:rPr>
              <a:t>ssociations</a:t>
            </a:r>
            <a:r>
              <a:rPr sz="1400" b="1" dirty="0">
                <a:solidFill>
                  <a:srgbClr val="FFFFFF"/>
                </a:solidFill>
                <a:latin typeface="Aptos"/>
              </a:rPr>
              <a:t>
R</a:t>
            </a:r>
            <a:r>
              <a:rPr lang="en-US" sz="1400" b="1" dirty="0">
                <a:solidFill>
                  <a:srgbClr val="FFFFFF"/>
                </a:solidFill>
                <a:latin typeface="Aptos"/>
              </a:rPr>
              <a:t>estroom </a:t>
            </a:r>
            <a:r>
              <a:rPr sz="1400" b="1" dirty="0">
                <a:solidFill>
                  <a:srgbClr val="FFFFFF"/>
                </a:solidFill>
                <a:latin typeface="Aptos"/>
              </a:rPr>
              <a:t>R</a:t>
            </a:r>
            <a:r>
              <a:rPr lang="en-US" sz="1400" b="1" dirty="0">
                <a:solidFill>
                  <a:srgbClr val="FFFFFF"/>
                </a:solidFill>
                <a:latin typeface="Aptos"/>
              </a:rPr>
              <a:t>estrictions</a:t>
            </a:r>
            <a:endParaRPr lang="en-US" sz="1400" dirty="0"/>
          </a:p>
        </p:txBody>
      </p:sp>
      <p:sp>
        <p:nvSpPr>
          <p:cNvPr id="11" name="Shape 9"/>
          <p:cNvSpPr/>
          <p:nvPr/>
        </p:nvSpPr>
        <p:spPr>
          <a:xfrm>
            <a:off x="5248656" y="3310128"/>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5248656" y="3337560"/>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050" b="0" i="1" dirty="0">
                <a:solidFill>
                  <a:srgbClr val="FFFFFF"/>
                </a:solidFill>
                <a:latin typeface="Aptos"/>
              </a:rPr>
              <a:t>Statutory referral</a:t>
            </a:r>
            <a:endParaRPr lang="en-US" sz="10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932688" y="1307592"/>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Requires public and private schools and athletic associations that sponsor interscholastic or intramural athletics to designate teams as male, female or coed based on biological sex recorded at birth.</a:t>
            </a:r>
            <a:endParaRPr lang="en-US" sz="1400" dirty="0"/>
          </a:p>
        </p:txBody>
      </p:sp>
      <p:sp>
        <p:nvSpPr>
          <p:cNvPr id="16" name="Shape 14"/>
          <p:cNvSpPr/>
          <p:nvPr/>
        </p:nvSpPr>
        <p:spPr>
          <a:xfrm>
            <a:off x="397764" y="2706624"/>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786384" y="2787776"/>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223440"/>
                </a:solidFill>
                <a:latin typeface="Aptos"/>
              </a:rPr>
              <a:t>KEY DETAILS</a:t>
            </a:r>
            <a:endParaRPr lang="en-US" sz="1400" dirty="0"/>
          </a:p>
        </p:txBody>
      </p:sp>
      <p:sp>
        <p:nvSpPr>
          <p:cNvPr id="18" name="Text 16"/>
          <p:cNvSpPr/>
          <p:nvPr/>
        </p:nvSpPr>
        <p:spPr>
          <a:xfrm>
            <a:off x="310896" y="3182111"/>
            <a:ext cx="3973068" cy="2240280"/>
          </a:xfrm>
          <a:prstGeom prst="rect">
            <a:avLst/>
          </a:prstGeom>
          <a:noFill/>
          <a:ln/>
        </p:spPr>
        <p:txBody>
          <a:bodyPr wrap="square" lIns="27432" tIns="9144" rIns="27432" bIns="9144" rtlCol="0" anchor="t">
            <a:noAutofit/>
          </a:bodyPr>
          <a:lstStyle/>
          <a:p>
            <a:pPr marL="0" indent="0" algn="just">
              <a:lnSpc>
                <a:spcPct val="91000"/>
              </a:lnSpc>
              <a:spcBef>
                <a:spcPts val="0"/>
              </a:spcBef>
              <a:spcAft>
                <a:spcPts val="0"/>
              </a:spcAft>
              <a:buNone/>
              <a:defRPr/>
            </a:pPr>
            <a:r>
              <a:rPr sz="1200" b="0" dirty="0">
                <a:latin typeface="Aptos" panose="020B0004020202020204" pitchFamily="34" charset="0"/>
              </a:rPr>
              <a:t>Cites the measure as the Protect Girls’ Sports in Arizona Act.</a:t>
            </a:r>
            <a:endParaRPr lang="en-US" sz="1200" dirty="0">
              <a:latin typeface="Aptos" panose="020B0004020202020204" pitchFamily="34" charset="0"/>
            </a:endParaRP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Beginning January 1, 2027, applies to public schools, private schools and athletic associations that sponsor interscholastic or intramural teams.</a:t>
            </a: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Requires athletic teams to be designated male, female or coeducational based on the sex of participating athletes.</a:t>
            </a: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Prohibits athletic teams designated for females from being open to males.</a:t>
            </a: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lang="en-US" sz="1200" b="0" dirty="0">
                <a:latin typeface="Aptos" panose="020B0004020202020204" pitchFamily="34" charset="0"/>
              </a:rPr>
              <a:t>Prohibits</a:t>
            </a:r>
            <a:r>
              <a:rPr sz="1200" b="0" dirty="0">
                <a:latin typeface="Aptos" panose="020B0004020202020204" pitchFamily="34" charset="0"/>
              </a:rPr>
              <a:t> authorization to use athletic restrooms, locker rooms, shower rooms or similar private spaces not designated for the person’s sex.</a:t>
            </a:r>
          </a:p>
          <a:p>
            <a:pPr algn="just">
              <a:lnSpc>
                <a:spcPct val="91000"/>
              </a:lnSpc>
              <a:spcBef>
                <a:spcPts val="0"/>
              </a:spcBef>
              <a:spcAft>
                <a:spcPts val="0"/>
              </a:spcAft>
              <a:defRPr/>
            </a:pPr>
            <a:endParaRPr lang="en-US" sz="120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Defines “sex” as biological status recorded at birth on the original birth certificate and creates a private cause of action for knowing violations.</a:t>
            </a:r>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735824" y="1307592"/>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Supporters say the measure protects fairness in female athletics and privacy in sex-designated athletic spaces. They argue sex-based teams and facilities preserve competitive opportunities for girls and women.</a:t>
            </a:r>
            <a:endParaRPr lang="en-US" sz="1400" dirty="0"/>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OPPONENTS ARGUE</a:t>
            </a:r>
            <a:endParaRPr lang="en-US" sz="1600" dirty="0"/>
          </a:p>
        </p:txBody>
      </p:sp>
      <p:sp>
        <p:nvSpPr>
          <p:cNvPr id="24" name="Text 22"/>
          <p:cNvSpPr/>
          <p:nvPr/>
        </p:nvSpPr>
        <p:spPr>
          <a:xfrm>
            <a:off x="7735824" y="3941063"/>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Opponents say the measure discriminates against transgender students and creates legal risk for schools. They argue it politicizes student athletics and may force schools into sensitive enforcement decisions involving minors.</a:t>
            </a:r>
            <a:endParaRPr lang="en-US" sz="1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13</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64608" y="1737360"/>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150" b="1" dirty="0">
                <a:solidFill>
                  <a:srgbClr val="FFFFFF"/>
                </a:solidFill>
                <a:latin typeface="Aptos"/>
              </a:rPr>
              <a:t>PROP 319</a:t>
            </a:r>
            <a:endParaRPr lang="en-US" sz="1000" dirty="0"/>
          </a:p>
        </p:txBody>
      </p:sp>
      <p:sp>
        <p:nvSpPr>
          <p:cNvPr id="10" name="Text 8"/>
          <p:cNvSpPr/>
          <p:nvPr/>
        </p:nvSpPr>
        <p:spPr>
          <a:xfrm>
            <a:off x="5084064" y="2633472"/>
            <a:ext cx="2011680" cy="786384"/>
          </a:xfrm>
          <a:prstGeom prst="rect">
            <a:avLst/>
          </a:prstGeom>
          <a:noFill/>
          <a:ln/>
        </p:spPr>
        <p:txBody>
          <a:bodyPr wrap="square" lIns="27432" tIns="9144" rIns="27432" bIns="9144" rtlCol="0" anchor="t">
            <a:normAutofit/>
          </a:bodyPr>
          <a:lstStyle/>
          <a:p>
            <a:pPr marL="0" indent="0" algn="ctr">
              <a:spcBef>
                <a:spcPts val="0"/>
              </a:spcBef>
              <a:spcAft>
                <a:spcPts val="200"/>
              </a:spcAft>
              <a:buNone/>
              <a:defRPr/>
            </a:pPr>
            <a:r>
              <a:rPr sz="1400" b="1" dirty="0">
                <a:solidFill>
                  <a:srgbClr val="FFFFFF"/>
                </a:solidFill>
                <a:latin typeface="Aptos"/>
              </a:rPr>
              <a:t>P</a:t>
            </a:r>
            <a:r>
              <a:rPr lang="en-US" sz="1400" b="1" dirty="0">
                <a:solidFill>
                  <a:srgbClr val="FFFFFF"/>
                </a:solidFill>
                <a:latin typeface="Aptos"/>
              </a:rPr>
              <a:t>hoto</a:t>
            </a:r>
            <a:r>
              <a:rPr sz="1400" b="1" dirty="0">
                <a:solidFill>
                  <a:srgbClr val="FFFFFF"/>
                </a:solidFill>
                <a:latin typeface="Aptos"/>
              </a:rPr>
              <a:t> T</a:t>
            </a:r>
            <a:r>
              <a:rPr lang="en-US" sz="1400" b="1" dirty="0">
                <a:solidFill>
                  <a:srgbClr val="FFFFFF"/>
                </a:solidFill>
                <a:latin typeface="Aptos"/>
              </a:rPr>
              <a:t>raffic</a:t>
            </a:r>
            <a:r>
              <a:rPr sz="1400" b="1" dirty="0">
                <a:solidFill>
                  <a:srgbClr val="FFFFFF"/>
                </a:solidFill>
                <a:latin typeface="Aptos"/>
              </a:rPr>
              <a:t>
E</a:t>
            </a:r>
            <a:r>
              <a:rPr lang="en-US" sz="1400" b="1" dirty="0">
                <a:solidFill>
                  <a:srgbClr val="FFFFFF"/>
                </a:solidFill>
                <a:latin typeface="Aptos"/>
              </a:rPr>
              <a:t>nforcement</a:t>
            </a:r>
            <a:r>
              <a:rPr sz="1400" b="1" dirty="0">
                <a:solidFill>
                  <a:srgbClr val="FFFFFF"/>
                </a:solidFill>
                <a:latin typeface="Aptos"/>
              </a:rPr>
              <a:t> S</a:t>
            </a:r>
            <a:r>
              <a:rPr lang="en-US" sz="1400" b="1" dirty="0">
                <a:solidFill>
                  <a:srgbClr val="FFFFFF"/>
                </a:solidFill>
                <a:latin typeface="Aptos"/>
              </a:rPr>
              <a:t>ystems</a:t>
            </a:r>
            <a:endParaRPr lang="en-US" sz="1400" dirty="0"/>
          </a:p>
        </p:txBody>
      </p:sp>
      <p:sp>
        <p:nvSpPr>
          <p:cNvPr id="11" name="Shape 9"/>
          <p:cNvSpPr/>
          <p:nvPr/>
        </p:nvSpPr>
        <p:spPr>
          <a:xfrm>
            <a:off x="5248656" y="3310128"/>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5248656" y="3337560"/>
            <a:ext cx="1691640" cy="146304"/>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050" b="0" i="1" dirty="0">
                <a:solidFill>
                  <a:srgbClr val="FFFFFF"/>
                </a:solidFill>
                <a:latin typeface="Aptos"/>
              </a:rPr>
              <a:t>Statutory referral</a:t>
            </a:r>
            <a:endParaRPr lang="en-US" sz="10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932688" y="1355979"/>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Restricts state agencies and local governments from using photo enforcement systems </a:t>
            </a:r>
            <a:r>
              <a:rPr lang="en-US" sz="1400" b="0" i="0" u="none" strike="noStrike" dirty="0">
                <a:effectLst/>
                <a:latin typeface="Aptos" panose="020B0004020202020204" pitchFamily="34" charset="0"/>
              </a:rPr>
              <a:t>to identify violators of excessive speed </a:t>
            </a:r>
            <a:r>
              <a:rPr sz="1400" b="0" dirty="0">
                <a:latin typeface="Aptos" panose="020B0004020202020204" pitchFamily="34" charset="0"/>
              </a:rPr>
              <a:t>unless the system is covered by a contract </a:t>
            </a:r>
            <a:r>
              <a:rPr lang="en-US" sz="1400" b="0" dirty="0">
                <a:latin typeface="Aptos" panose="020B0004020202020204" pitchFamily="34" charset="0"/>
              </a:rPr>
              <a:t>implemented before</a:t>
            </a:r>
            <a:r>
              <a:rPr sz="1400" b="0" dirty="0">
                <a:latin typeface="Aptos" panose="020B0004020202020204" pitchFamily="34" charset="0"/>
              </a:rPr>
              <a:t> December 31, 2026.</a:t>
            </a:r>
            <a:endParaRPr lang="en-US" sz="1400" dirty="0">
              <a:latin typeface="Aptos" panose="020B0004020202020204" pitchFamily="34" charset="0"/>
            </a:endParaRPr>
          </a:p>
        </p:txBody>
      </p:sp>
      <p:sp>
        <p:nvSpPr>
          <p:cNvPr id="16" name="Shape 14"/>
          <p:cNvSpPr/>
          <p:nvPr/>
        </p:nvSpPr>
        <p:spPr>
          <a:xfrm>
            <a:off x="585216" y="3703320"/>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932688" y="3675888"/>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KEY DETAILS</a:t>
            </a:r>
            <a:endParaRPr lang="en-US" sz="1600" dirty="0"/>
          </a:p>
        </p:txBody>
      </p:sp>
      <p:sp>
        <p:nvSpPr>
          <p:cNvPr id="18" name="Text 16"/>
          <p:cNvSpPr/>
          <p:nvPr/>
        </p:nvSpPr>
        <p:spPr>
          <a:xfrm>
            <a:off x="932688" y="4078224"/>
            <a:ext cx="3630168" cy="2240280"/>
          </a:xfrm>
          <a:prstGeom prst="rect">
            <a:avLst/>
          </a:prstGeom>
          <a:noFill/>
          <a:ln/>
        </p:spPr>
        <p:txBody>
          <a:bodyPr wrap="square" lIns="27432" tIns="9144" rIns="27432" bIns="9144" rtlCol="0" anchor="t">
            <a:noAutofit/>
          </a:bodyPr>
          <a:lstStyle/>
          <a:p>
            <a:pPr marL="0" indent="0" algn="just">
              <a:lnSpc>
                <a:spcPct val="91000"/>
              </a:lnSpc>
              <a:spcBef>
                <a:spcPts val="0"/>
              </a:spcBef>
              <a:spcAft>
                <a:spcPts val="0"/>
              </a:spcAft>
              <a:buNone/>
              <a:defRPr/>
            </a:pPr>
            <a:r>
              <a:rPr sz="1400" b="0" dirty="0">
                <a:latin typeface="Aptos" panose="020B0004020202020204" pitchFamily="34" charset="0"/>
              </a:rPr>
              <a:t>Local governments with qualifying existing systems must ask voters for approval at the next regular general election.</a:t>
            </a:r>
            <a:endParaRPr lang="en-US" sz="1400" b="0" dirty="0">
              <a:latin typeface="Aptos" panose="020B0004020202020204" pitchFamily="34" charset="0"/>
            </a:endParaRPr>
          </a:p>
          <a:p>
            <a:pPr marL="0" indent="0" algn="just">
              <a:lnSpc>
                <a:spcPct val="91000"/>
              </a:lnSpc>
              <a:spcBef>
                <a:spcPts val="0"/>
              </a:spcBef>
              <a:spcAft>
                <a:spcPts val="0"/>
              </a:spcAft>
              <a:buNone/>
              <a:defRPr/>
            </a:pPr>
            <a:endParaRPr lang="en-US" sz="1400" dirty="0">
              <a:latin typeface="Aptos" panose="020B0004020202020204" pitchFamily="34" charset="0"/>
            </a:endParaRPr>
          </a:p>
          <a:p>
            <a:pPr algn="just">
              <a:lnSpc>
                <a:spcPct val="91000"/>
              </a:lnSpc>
              <a:spcBef>
                <a:spcPts val="0"/>
              </a:spcBef>
              <a:spcAft>
                <a:spcPts val="0"/>
              </a:spcAft>
              <a:defRPr/>
            </a:pPr>
            <a:r>
              <a:rPr sz="1400" b="0" dirty="0">
                <a:latin typeface="Aptos" panose="020B0004020202020204" pitchFamily="34" charset="0"/>
              </a:rPr>
              <a:t>If voters approve, authorization lasts 10 years and must be renewed every 10 years.</a:t>
            </a:r>
            <a:endParaRPr lang="en-US" sz="1400" b="0" dirty="0">
              <a:latin typeface="Aptos" panose="020B0004020202020204" pitchFamily="34" charset="0"/>
            </a:endParaRPr>
          </a:p>
          <a:p>
            <a:pPr algn="just">
              <a:lnSpc>
                <a:spcPct val="91000"/>
              </a:lnSpc>
              <a:spcBef>
                <a:spcPts val="0"/>
              </a:spcBef>
              <a:spcAft>
                <a:spcPts val="0"/>
              </a:spcAft>
              <a:defRPr/>
            </a:pPr>
            <a:endParaRPr sz="1400" b="0" dirty="0">
              <a:latin typeface="Aptos" panose="020B0004020202020204" pitchFamily="34" charset="0"/>
            </a:endParaRPr>
          </a:p>
          <a:p>
            <a:pPr algn="just">
              <a:lnSpc>
                <a:spcPct val="91000"/>
              </a:lnSpc>
              <a:spcBef>
                <a:spcPts val="0"/>
              </a:spcBef>
              <a:spcAft>
                <a:spcPts val="0"/>
              </a:spcAft>
              <a:defRPr/>
            </a:pPr>
            <a:r>
              <a:rPr sz="1400" b="0" dirty="0">
                <a:latin typeface="Aptos" panose="020B0004020202020204" pitchFamily="34" charset="0"/>
              </a:rPr>
              <a:t>If voters reject continued use, the system must stop operating within 90 days after the election.</a:t>
            </a:r>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160" b="1">
                <a:solidFill>
                  <a:srgbClr val="223440"/>
                </a:solidFill>
                <a:latin typeface="Aptos"/>
              </a:rPr>
              <a:t>SUPPORTERS ARGUE</a:t>
            </a:r>
            <a:endParaRPr lang="en-US" sz="850" dirty="0"/>
          </a:p>
        </p:txBody>
      </p:sp>
      <p:sp>
        <p:nvSpPr>
          <p:cNvPr id="21" name="Text 19"/>
          <p:cNvSpPr/>
          <p:nvPr/>
        </p:nvSpPr>
        <p:spPr>
          <a:xfrm>
            <a:off x="7735824" y="1307592"/>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Supporters say automated traffic enforcement should operate only with voter approval. They argue photo enforcement affects drivers, </a:t>
            </a:r>
            <a:r>
              <a:rPr lang="en-US" sz="1400" b="0" dirty="0">
                <a:latin typeface="Aptos"/>
              </a:rPr>
              <a:t>fines,</a:t>
            </a:r>
            <a:r>
              <a:rPr sz="1400" b="0" dirty="0">
                <a:latin typeface="Aptos"/>
              </a:rPr>
              <a:t> and privacy, so communities should decide whether systems stay in place.</a:t>
            </a:r>
            <a:endParaRPr lang="en-US" sz="1400" dirty="0"/>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OPPONENTS ARGUE</a:t>
            </a:r>
            <a:endParaRPr lang="en-US" sz="1600" dirty="0"/>
          </a:p>
        </p:txBody>
      </p:sp>
      <p:sp>
        <p:nvSpPr>
          <p:cNvPr id="24" name="Text 22"/>
          <p:cNvSpPr/>
          <p:nvPr/>
        </p:nvSpPr>
        <p:spPr>
          <a:xfrm>
            <a:off x="7735824" y="4078224"/>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a:rPr>
              <a:t>Opponents say the measure restricts local traffic-safety decisions and could remove tools used to reduce speeding and red-light violations. They argue </a:t>
            </a:r>
            <a:r>
              <a:rPr lang="en-US" sz="1400" b="0" dirty="0">
                <a:latin typeface="Aptos"/>
              </a:rPr>
              <a:t>that repeated</a:t>
            </a:r>
            <a:r>
              <a:rPr sz="1400" b="0" dirty="0">
                <a:latin typeface="Aptos"/>
              </a:rPr>
              <a:t> elections add cost and uncertainty for local governments.</a:t>
            </a:r>
            <a:endParaRPr lang="en-US"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11</a:t>
            </a:r>
            <a:endParaRPr lang="en-US" sz="800" dirty="0"/>
          </a:p>
        </p:txBody>
      </p:sp>
      <p:sp>
        <p:nvSpPr>
          <p:cNvPr id="5" name="Text 3"/>
          <p:cNvSpPr/>
          <p:nvPr/>
        </p:nvSpPr>
        <p:spPr>
          <a:xfrm>
            <a:off x="530352" y="320040"/>
            <a:ext cx="5303520" cy="347472"/>
          </a:xfrm>
          <a:prstGeom prst="rect">
            <a:avLst/>
          </a:prstGeom>
          <a:noFill/>
          <a:ln/>
        </p:spPr>
        <p:txBody>
          <a:bodyPr wrap="square" lIns="27432" tIns="9144" rIns="27432" bIns="9144" rtlCol="0" anchor="t"/>
          <a:lstStyle/>
          <a:p>
            <a:pPr marL="0" indent="0" algn="l">
              <a:spcBef>
                <a:spcPts val="0"/>
              </a:spcBef>
              <a:spcAft>
                <a:spcPts val="200"/>
              </a:spcAft>
              <a:buNone/>
              <a:defRPr/>
            </a:pPr>
            <a:r>
              <a:rPr sz="3200" b="1" dirty="0">
                <a:solidFill>
                  <a:srgbClr val="223440"/>
                </a:solidFill>
                <a:latin typeface="Aptos"/>
              </a:rPr>
              <a:t>2026 Ballot Measures</a:t>
            </a:r>
            <a:endParaRPr lang="en-US" sz="3200" dirty="0"/>
          </a:p>
        </p:txBody>
      </p:sp>
      <p:sp>
        <p:nvSpPr>
          <p:cNvPr id="6" name="Text 4"/>
          <p:cNvSpPr/>
          <p:nvPr/>
        </p:nvSpPr>
        <p:spPr>
          <a:xfrm>
            <a:off x="548640" y="676656"/>
            <a:ext cx="5852160" cy="201168"/>
          </a:xfrm>
          <a:prstGeom prst="rect">
            <a:avLst/>
          </a:prstGeom>
          <a:noFill/>
          <a:ln/>
        </p:spPr>
        <p:txBody>
          <a:bodyPr wrap="square" lIns="27432" tIns="9144" rIns="27432" bIns="9144" rtlCol="0" anchor="t"/>
          <a:lstStyle/>
          <a:p>
            <a:pPr marL="0" indent="0" algn="l">
              <a:spcBef>
                <a:spcPts val="0"/>
              </a:spcBef>
              <a:spcAft>
                <a:spcPts val="200"/>
              </a:spcAft>
              <a:buNone/>
              <a:defRPr/>
            </a:pPr>
            <a:endParaRPr lang="en-US" sz="850" dirty="0"/>
          </a:p>
        </p:txBody>
      </p:sp>
      <p:sp>
        <p:nvSpPr>
          <p:cNvPr id="7" name="Shape 5"/>
          <p:cNvSpPr/>
          <p:nvPr/>
        </p:nvSpPr>
        <p:spPr>
          <a:xfrm>
            <a:off x="4864608" y="1737360"/>
            <a:ext cx="2450592" cy="2450592"/>
          </a:xfrm>
          <a:prstGeom prst="ellipse">
            <a:avLst/>
          </a:prstGeom>
          <a:solidFill>
            <a:srgbClr val="E9EEF3">
              <a:alpha val="62000"/>
            </a:srgbClr>
          </a:solidFill>
          <a:ln w="12700">
            <a:solidFill>
              <a:srgbClr val="D8E0E7">
                <a:alpha val="75000"/>
              </a:srgbClr>
            </a:solidFill>
            <a:prstDash val="solid"/>
          </a:ln>
        </p:spPr>
        <p:txBody>
          <a:bodyPr/>
          <a:lstStyle/>
          <a:p>
            <a:pPr>
              <a:defRPr/>
            </a:pPr>
            <a:endParaRPr/>
          </a:p>
        </p:txBody>
      </p:sp>
      <p:sp>
        <p:nvSpPr>
          <p:cNvPr id="8" name="Shape 6"/>
          <p:cNvSpPr/>
          <p:nvPr/>
        </p:nvSpPr>
        <p:spPr>
          <a:xfrm>
            <a:off x="5010912" y="1920240"/>
            <a:ext cx="2157984" cy="2157984"/>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5266944" y="2395728"/>
            <a:ext cx="1645920" cy="274320"/>
          </a:xfrm>
          <a:prstGeom prst="rect">
            <a:avLst/>
          </a:prstGeom>
          <a:noFill/>
          <a:ln/>
        </p:spPr>
        <p:txBody>
          <a:bodyPr wrap="square" lIns="27432" tIns="9144" rIns="27432" bIns="9144" rtlCol="0" anchor="t"/>
          <a:lstStyle/>
          <a:p>
            <a:pPr marL="0" indent="0" algn="ctr">
              <a:spcBef>
                <a:spcPts val="0"/>
              </a:spcBef>
              <a:spcAft>
                <a:spcPts val="200"/>
              </a:spcAft>
              <a:buNone/>
              <a:defRPr/>
            </a:pPr>
            <a:r>
              <a:rPr sz="1600" b="1" dirty="0">
                <a:solidFill>
                  <a:srgbClr val="FFFFFF"/>
                </a:solidFill>
                <a:latin typeface="Aptos"/>
              </a:rPr>
              <a:t>PROP 320</a:t>
            </a:r>
            <a:endParaRPr lang="en-US" sz="1600" dirty="0"/>
          </a:p>
        </p:txBody>
      </p:sp>
      <p:sp>
        <p:nvSpPr>
          <p:cNvPr id="10" name="Text 8"/>
          <p:cNvSpPr/>
          <p:nvPr/>
        </p:nvSpPr>
        <p:spPr>
          <a:xfrm>
            <a:off x="5120640" y="2697480"/>
            <a:ext cx="1938528" cy="530352"/>
          </a:xfrm>
          <a:prstGeom prst="rect">
            <a:avLst/>
          </a:prstGeom>
          <a:noFill/>
          <a:ln/>
        </p:spPr>
        <p:txBody>
          <a:bodyPr wrap="square" lIns="27432" tIns="9144" rIns="27432" bIns="9144" rtlCol="0" anchor="t">
            <a:normAutofit/>
          </a:bodyPr>
          <a:lstStyle/>
          <a:p>
            <a:pPr marL="0" indent="0" algn="ctr">
              <a:spcBef>
                <a:spcPts val="0"/>
              </a:spcBef>
              <a:spcAft>
                <a:spcPts val="200"/>
              </a:spcAft>
              <a:buNone/>
              <a:defRPr/>
            </a:pPr>
            <a:r>
              <a:rPr sz="1600" b="1" dirty="0">
                <a:solidFill>
                  <a:srgbClr val="FFFFFF"/>
                </a:solidFill>
                <a:latin typeface="Aptos"/>
              </a:rPr>
              <a:t>S</a:t>
            </a:r>
            <a:r>
              <a:rPr lang="en-US" sz="1600" b="1" dirty="0">
                <a:solidFill>
                  <a:srgbClr val="FFFFFF"/>
                </a:solidFill>
                <a:latin typeface="Aptos"/>
              </a:rPr>
              <a:t>chool Spending</a:t>
            </a:r>
            <a:endParaRPr lang="en-US" sz="1600" dirty="0"/>
          </a:p>
        </p:txBody>
      </p:sp>
      <p:sp>
        <p:nvSpPr>
          <p:cNvPr id="11" name="Shape 9"/>
          <p:cNvSpPr/>
          <p:nvPr/>
        </p:nvSpPr>
        <p:spPr>
          <a:xfrm>
            <a:off x="5248656" y="3310128"/>
            <a:ext cx="1691640" cy="210312"/>
          </a:xfrm>
          <a:prstGeom prst="roundRect">
            <a:avLst>
              <a:gd name="adj" fmla="val 17391"/>
            </a:avLst>
          </a:prstGeom>
          <a:solidFill>
            <a:srgbClr val="6E879F"/>
          </a:solidFill>
          <a:ln w="12700">
            <a:solidFill>
              <a:srgbClr val="6E879F"/>
            </a:solidFill>
            <a:prstDash val="solid"/>
          </a:ln>
        </p:spPr>
        <p:txBody>
          <a:bodyPr/>
          <a:lstStyle/>
          <a:p>
            <a:pPr>
              <a:defRPr/>
            </a:pPr>
            <a:endParaRPr/>
          </a:p>
        </p:txBody>
      </p:sp>
      <p:sp>
        <p:nvSpPr>
          <p:cNvPr id="12" name="Text 10"/>
          <p:cNvSpPr/>
          <p:nvPr/>
        </p:nvSpPr>
        <p:spPr>
          <a:xfrm>
            <a:off x="5248656" y="3337560"/>
            <a:ext cx="1691640" cy="118872"/>
          </a:xfrm>
          <a:prstGeom prst="rect">
            <a:avLst/>
          </a:prstGeom>
          <a:noFill/>
          <a:ln/>
        </p:spPr>
        <p:txBody>
          <a:bodyPr wrap="square" lIns="27432" tIns="9144" rIns="27432" bIns="9144" rtlCol="0" anchor="t">
            <a:noAutofit/>
          </a:bodyPr>
          <a:lstStyle/>
          <a:p>
            <a:pPr marL="0" indent="0" algn="ctr">
              <a:spcBef>
                <a:spcPts val="0"/>
              </a:spcBef>
              <a:spcAft>
                <a:spcPts val="200"/>
              </a:spcAft>
              <a:buNone/>
              <a:defRPr/>
            </a:pPr>
            <a:r>
              <a:rPr sz="1400" b="0" i="1" dirty="0">
                <a:solidFill>
                  <a:srgbClr val="FFFFFF"/>
                </a:solidFill>
                <a:latin typeface="Aptos"/>
              </a:rPr>
              <a:t>Statutory referral</a:t>
            </a:r>
            <a:endParaRPr lang="en-US" sz="1400" dirty="0"/>
          </a:p>
        </p:txBody>
      </p:sp>
      <p:sp>
        <p:nvSpPr>
          <p:cNvPr id="13" name="Shape 11"/>
          <p:cNvSpPr/>
          <p:nvPr/>
        </p:nvSpPr>
        <p:spPr>
          <a:xfrm>
            <a:off x="585216" y="1078992"/>
            <a:ext cx="256032" cy="256032"/>
          </a:xfrm>
          <a:prstGeom prst="ellipse">
            <a:avLst/>
          </a:prstGeom>
          <a:solidFill>
            <a:srgbClr val="314557"/>
          </a:solidFill>
          <a:ln w="12700">
            <a:solidFill>
              <a:srgbClr val="314557"/>
            </a:solidFill>
            <a:prstDash val="solid"/>
          </a:ln>
        </p:spPr>
        <p:txBody>
          <a:bodyPr/>
          <a:lstStyle/>
          <a:p>
            <a:pPr>
              <a:defRPr/>
            </a:pPr>
            <a:endParaRPr/>
          </a:p>
        </p:txBody>
      </p:sp>
      <p:sp>
        <p:nvSpPr>
          <p:cNvPr id="14" name="Text 12"/>
          <p:cNvSpPr/>
          <p:nvPr/>
        </p:nvSpPr>
        <p:spPr>
          <a:xfrm>
            <a:off x="932688" y="1051560"/>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WHAT IT DOES</a:t>
            </a:r>
            <a:endParaRPr lang="en-US" sz="1600" dirty="0"/>
          </a:p>
        </p:txBody>
      </p:sp>
      <p:sp>
        <p:nvSpPr>
          <p:cNvPr id="15" name="Text 13"/>
          <p:cNvSpPr/>
          <p:nvPr/>
        </p:nvSpPr>
        <p:spPr>
          <a:xfrm>
            <a:off x="950976" y="1458468"/>
            <a:ext cx="363016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Requires qualifying school districts to spend at least 60% of operational spending on direct instructional expenses as defined by the Arizona Auditor General.</a:t>
            </a:r>
            <a:endParaRPr lang="en-US" sz="1400" dirty="0">
              <a:latin typeface="Aptos" panose="020B0004020202020204" pitchFamily="34" charset="0"/>
            </a:endParaRPr>
          </a:p>
        </p:txBody>
      </p:sp>
      <p:sp>
        <p:nvSpPr>
          <p:cNvPr id="16" name="Shape 14"/>
          <p:cNvSpPr/>
          <p:nvPr/>
        </p:nvSpPr>
        <p:spPr>
          <a:xfrm>
            <a:off x="555498" y="2789681"/>
            <a:ext cx="256032" cy="256032"/>
          </a:xfrm>
          <a:prstGeom prst="ellipse">
            <a:avLst/>
          </a:prstGeom>
          <a:solidFill>
            <a:srgbClr val="6E879F"/>
          </a:solidFill>
          <a:ln w="12700">
            <a:solidFill>
              <a:srgbClr val="6E879F"/>
            </a:solidFill>
            <a:prstDash val="solid"/>
          </a:ln>
        </p:spPr>
        <p:txBody>
          <a:bodyPr/>
          <a:lstStyle/>
          <a:p>
            <a:pPr>
              <a:defRPr/>
            </a:pPr>
            <a:endParaRPr/>
          </a:p>
        </p:txBody>
      </p:sp>
      <p:sp>
        <p:nvSpPr>
          <p:cNvPr id="17" name="Text 15"/>
          <p:cNvSpPr/>
          <p:nvPr/>
        </p:nvSpPr>
        <p:spPr>
          <a:xfrm>
            <a:off x="932688" y="2753105"/>
            <a:ext cx="363016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400" b="1" dirty="0">
                <a:solidFill>
                  <a:srgbClr val="223440"/>
                </a:solidFill>
                <a:latin typeface="Aptos"/>
              </a:rPr>
              <a:t>KEY DETAILS</a:t>
            </a:r>
            <a:endParaRPr lang="en-US" sz="1400" dirty="0"/>
          </a:p>
        </p:txBody>
      </p:sp>
      <p:sp>
        <p:nvSpPr>
          <p:cNvPr id="18" name="Text 16"/>
          <p:cNvSpPr/>
          <p:nvPr/>
        </p:nvSpPr>
        <p:spPr>
          <a:xfrm>
            <a:off x="914400" y="3197732"/>
            <a:ext cx="3630168" cy="2240280"/>
          </a:xfrm>
          <a:prstGeom prst="rect">
            <a:avLst/>
          </a:prstGeom>
          <a:noFill/>
          <a:ln/>
        </p:spPr>
        <p:txBody>
          <a:bodyPr wrap="square" lIns="27432" tIns="9144" rIns="27432" bIns="9144" rtlCol="0" anchor="t">
            <a:noAutofit/>
          </a:bodyPr>
          <a:lstStyle/>
          <a:p>
            <a:pPr marL="0" indent="0" algn="just">
              <a:lnSpc>
                <a:spcPct val="91000"/>
              </a:lnSpc>
              <a:spcBef>
                <a:spcPts val="0"/>
              </a:spcBef>
              <a:spcAft>
                <a:spcPts val="0"/>
              </a:spcAft>
              <a:buNone/>
              <a:defRPr/>
            </a:pPr>
            <a:r>
              <a:rPr sz="1200" b="0" dirty="0">
                <a:latin typeface="Aptos" panose="020B0004020202020204" pitchFamily="34" charset="0"/>
              </a:rPr>
              <a:t>Applies to districts with at least 7,500 students or districts operating in counties with </a:t>
            </a:r>
            <a:r>
              <a:rPr lang="en-US" sz="1200" dirty="0">
                <a:latin typeface="Aptos" panose="020B0004020202020204" pitchFamily="34" charset="0"/>
              </a:rPr>
              <a:t>more than </a:t>
            </a:r>
            <a:r>
              <a:rPr sz="1200" b="0" dirty="0">
                <a:latin typeface="Aptos" panose="020B0004020202020204" pitchFamily="34" charset="0"/>
              </a:rPr>
              <a:t>500,000 residents.</a:t>
            </a:r>
            <a:endParaRPr lang="en-US" sz="1200" dirty="0">
              <a:latin typeface="Aptos" panose="020B0004020202020204" pitchFamily="34" charset="0"/>
            </a:endParaRP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The Auditor General defines “direct instructional expenses” and “operational spending.”</a:t>
            </a:r>
            <a:endParaRPr lang="en-US" sz="1200" b="0" dirty="0">
              <a:latin typeface="Aptos" panose="020B0004020202020204" pitchFamily="34" charset="0"/>
            </a:endParaRP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Beginning FY 2027-2028, districts below 60% must increase direct instructional spending by at least 0.5% each year until compliant.</a:t>
            </a: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Districts may bank surplus increases above 0.5% for future compliance years.</a:t>
            </a:r>
          </a:p>
          <a:p>
            <a:pPr algn="just">
              <a:lnSpc>
                <a:spcPct val="91000"/>
              </a:lnSpc>
              <a:spcBef>
                <a:spcPts val="0"/>
              </a:spcBef>
              <a:spcAft>
                <a:spcPts val="0"/>
              </a:spcAft>
              <a:defRPr/>
            </a:pPr>
            <a:endParaRPr lang="en-US" sz="1200" b="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Noncompliant districts lose Classroom Site Fund allocations in 25% increments, up to 100% after four or more years.</a:t>
            </a:r>
          </a:p>
          <a:p>
            <a:pPr algn="just">
              <a:lnSpc>
                <a:spcPct val="91000"/>
              </a:lnSpc>
              <a:spcBef>
                <a:spcPts val="0"/>
              </a:spcBef>
              <a:spcAft>
                <a:spcPts val="0"/>
              </a:spcAft>
              <a:defRPr/>
            </a:pPr>
            <a:endParaRPr lang="en-US" sz="1200" dirty="0">
              <a:latin typeface="Aptos" panose="020B0004020202020204" pitchFamily="34" charset="0"/>
            </a:endParaRPr>
          </a:p>
          <a:p>
            <a:pPr algn="just">
              <a:lnSpc>
                <a:spcPct val="91000"/>
              </a:lnSpc>
              <a:spcBef>
                <a:spcPts val="0"/>
              </a:spcBef>
              <a:spcAft>
                <a:spcPts val="0"/>
              </a:spcAft>
              <a:defRPr/>
            </a:pPr>
            <a:r>
              <a:rPr sz="1200" b="0" dirty="0">
                <a:latin typeface="Aptos" panose="020B0004020202020204" pitchFamily="34" charset="0"/>
              </a:rPr>
              <a:t>The Superintendent of Public Instruction may grant limited one-year waivers.</a:t>
            </a:r>
          </a:p>
        </p:txBody>
      </p:sp>
      <p:sp>
        <p:nvSpPr>
          <p:cNvPr id="19" name="Shape 17"/>
          <p:cNvSpPr/>
          <p:nvPr/>
        </p:nvSpPr>
        <p:spPr>
          <a:xfrm>
            <a:off x="7388352" y="1078992"/>
            <a:ext cx="256032" cy="256032"/>
          </a:xfrm>
          <a:prstGeom prst="ellipse">
            <a:avLst/>
          </a:prstGeom>
          <a:solidFill>
            <a:srgbClr val="66806A"/>
          </a:solidFill>
          <a:ln w="12700">
            <a:solidFill>
              <a:srgbClr val="66806A"/>
            </a:solidFill>
            <a:prstDash val="solid"/>
          </a:ln>
        </p:spPr>
        <p:txBody>
          <a:bodyPr/>
          <a:lstStyle/>
          <a:p>
            <a:pPr>
              <a:defRPr/>
            </a:pPr>
            <a:endParaRPr/>
          </a:p>
        </p:txBody>
      </p:sp>
      <p:sp>
        <p:nvSpPr>
          <p:cNvPr id="20" name="Text 18"/>
          <p:cNvSpPr/>
          <p:nvPr/>
        </p:nvSpPr>
        <p:spPr>
          <a:xfrm>
            <a:off x="7735824" y="1051560"/>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SUPPORTERS ARGUE</a:t>
            </a:r>
            <a:endParaRPr lang="en-US" sz="1600" dirty="0"/>
          </a:p>
        </p:txBody>
      </p:sp>
      <p:sp>
        <p:nvSpPr>
          <p:cNvPr id="21" name="Text 19"/>
          <p:cNvSpPr/>
          <p:nvPr/>
        </p:nvSpPr>
        <p:spPr>
          <a:xfrm>
            <a:off x="7735824" y="1435609"/>
            <a:ext cx="3721608" cy="1874519"/>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Supporters say the measure pushes more dollars into classrooms and creates accountability for how districts use operational funding. They argue large districts should prioritize teachers, instruction and student-facing expenses.</a:t>
            </a:r>
            <a:endParaRPr lang="en-US" sz="1400" dirty="0">
              <a:latin typeface="Aptos" panose="020B0004020202020204" pitchFamily="34" charset="0"/>
            </a:endParaRPr>
          </a:p>
        </p:txBody>
      </p:sp>
      <p:sp>
        <p:nvSpPr>
          <p:cNvPr id="22" name="Shape 20"/>
          <p:cNvSpPr/>
          <p:nvPr/>
        </p:nvSpPr>
        <p:spPr>
          <a:xfrm>
            <a:off x="7388352" y="3703320"/>
            <a:ext cx="256032" cy="256032"/>
          </a:xfrm>
          <a:prstGeom prst="ellipse">
            <a:avLst/>
          </a:prstGeom>
          <a:solidFill>
            <a:srgbClr val="B95F56"/>
          </a:solidFill>
          <a:ln w="12700">
            <a:solidFill>
              <a:srgbClr val="B95F56"/>
            </a:solidFill>
            <a:prstDash val="solid"/>
          </a:ln>
        </p:spPr>
        <p:txBody>
          <a:bodyPr/>
          <a:lstStyle/>
          <a:p>
            <a:pPr>
              <a:defRPr/>
            </a:pPr>
            <a:endParaRPr/>
          </a:p>
        </p:txBody>
      </p:sp>
      <p:sp>
        <p:nvSpPr>
          <p:cNvPr id="23" name="Text 21"/>
          <p:cNvSpPr/>
          <p:nvPr/>
        </p:nvSpPr>
        <p:spPr>
          <a:xfrm>
            <a:off x="7735824" y="3675888"/>
            <a:ext cx="3721608" cy="292608"/>
          </a:xfrm>
          <a:prstGeom prst="rect">
            <a:avLst/>
          </a:prstGeom>
          <a:noFill/>
          <a:ln/>
        </p:spPr>
        <p:txBody>
          <a:bodyPr wrap="square" lIns="27432" tIns="9144" rIns="27432" bIns="9144" rtlCol="0" anchor="t"/>
          <a:lstStyle/>
          <a:p>
            <a:pPr marL="0" indent="0" algn="l">
              <a:spcBef>
                <a:spcPts val="0"/>
              </a:spcBef>
              <a:spcAft>
                <a:spcPts val="200"/>
              </a:spcAft>
              <a:buNone/>
              <a:defRPr/>
            </a:pPr>
            <a:r>
              <a:rPr sz="1600" b="1" dirty="0">
                <a:solidFill>
                  <a:srgbClr val="223440"/>
                </a:solidFill>
                <a:latin typeface="Aptos"/>
              </a:rPr>
              <a:t>OPPONENTS ARGUE</a:t>
            </a:r>
            <a:endParaRPr lang="en-US" sz="1600" dirty="0"/>
          </a:p>
        </p:txBody>
      </p:sp>
      <p:sp>
        <p:nvSpPr>
          <p:cNvPr id="24" name="Text 22"/>
          <p:cNvSpPr/>
          <p:nvPr/>
        </p:nvSpPr>
        <p:spPr>
          <a:xfrm>
            <a:off x="7735824" y="3941063"/>
            <a:ext cx="3721608" cy="2240280"/>
          </a:xfrm>
          <a:prstGeom prst="rect">
            <a:avLst/>
          </a:prstGeom>
          <a:noFill/>
          <a:ln/>
        </p:spPr>
        <p:txBody>
          <a:bodyPr wrap="square" lIns="27432" tIns="9144" rIns="27432" bIns="9144" rtlCol="0" anchor="t">
            <a:normAutofit/>
          </a:bodyPr>
          <a:lstStyle/>
          <a:p>
            <a:pPr marL="0" indent="0" algn="just">
              <a:lnSpc>
                <a:spcPct val="91000"/>
              </a:lnSpc>
              <a:spcBef>
                <a:spcPts val="0"/>
              </a:spcBef>
              <a:spcAft>
                <a:spcPts val="0"/>
              </a:spcAft>
              <a:buNone/>
              <a:defRPr/>
            </a:pPr>
            <a:r>
              <a:rPr sz="1400" b="0" dirty="0">
                <a:latin typeface="Aptos" panose="020B0004020202020204" pitchFamily="34" charset="0"/>
              </a:rPr>
              <a:t>Opponents say a fixed percentage does not reflect differences in transportation, facilities, special education, safety, </a:t>
            </a:r>
            <a:r>
              <a:rPr lang="en-US" sz="1400" b="0" dirty="0">
                <a:latin typeface="Aptos" panose="020B0004020202020204" pitchFamily="34" charset="0"/>
              </a:rPr>
              <a:t>administration,</a:t>
            </a:r>
            <a:r>
              <a:rPr sz="1400" b="0" dirty="0">
                <a:latin typeface="Aptos" panose="020B0004020202020204" pitchFamily="34" charset="0"/>
              </a:rPr>
              <a:t> or rural needs. They argue </a:t>
            </a:r>
            <a:r>
              <a:rPr lang="en-US" sz="1400" b="0" dirty="0">
                <a:latin typeface="Aptos" panose="020B0004020202020204" pitchFamily="34" charset="0"/>
              </a:rPr>
              <a:t>that cutting</a:t>
            </a:r>
            <a:r>
              <a:rPr sz="1400" b="0" dirty="0">
                <a:latin typeface="Aptos" panose="020B0004020202020204" pitchFamily="34" charset="0"/>
              </a:rPr>
              <a:t> Classroom Site Fund dollars from noncompliant districts could hurt students.</a:t>
            </a:r>
            <a:endParaRPr lang="en-US" sz="1400" dirty="0">
              <a:latin typeface="Aptos"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FF191F0-C6AF-2CA3-C211-9D3F7ECABAD8}"/>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3F766278-E9D0-37CA-7701-13D58C6FE5B5}"/>
              </a:ext>
            </a:extLst>
          </p:cNvPr>
          <p:cNvSpPr txBox="1">
            <a:spLocks noGrp="1"/>
          </p:cNvSpPr>
          <p:nvPr>
            <p:ph type="title" idx="4294967295"/>
          </p:nvPr>
        </p:nvSpPr>
        <p:spPr>
          <a:xfrm>
            <a:off x="1331119" y="1400175"/>
            <a:ext cx="9529762" cy="9787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defRPr/>
            </a:pPr>
            <a:r>
              <a:rPr lang="en-US" sz="3200" b="1" dirty="0"/>
              <a:t>Session 1: The Role of Clean Elections in Arizona: Empowering Every Voter</a:t>
            </a:r>
            <a:endParaRPr kumimoji="0" lang="en-US" sz="3200" b="1" i="0" strike="noStrike" kern="1200" cap="none" spc="0" normalizeH="0" baseline="0" noProof="0" dirty="0">
              <a:ln>
                <a:noFill/>
              </a:ln>
              <a:solidFill>
                <a:schemeClr val="tx1"/>
              </a:solidFill>
              <a:effectLst/>
              <a:uLnTx/>
              <a:uFillTx/>
              <a:latin typeface="+mn-lt"/>
              <a:ea typeface="+mn-ea"/>
              <a:cs typeface="+mn-cs"/>
            </a:endParaRPr>
          </a:p>
        </p:txBody>
      </p:sp>
      <p:sp>
        <p:nvSpPr>
          <p:cNvPr id="29" name="Google Shape;1288;p66">
            <a:extLst>
              <a:ext uri="{FF2B5EF4-FFF2-40B4-BE49-F238E27FC236}">
                <a16:creationId xmlns:a16="http://schemas.microsoft.com/office/drawing/2014/main" id="{0D415026-FBCD-8F79-5820-1DD56F05F5D0}"/>
              </a:ext>
            </a:extLst>
          </p:cNvPr>
          <p:cNvSpPr txBox="1">
            <a:spLocks/>
          </p:cNvSpPr>
          <p:nvPr/>
        </p:nvSpPr>
        <p:spPr>
          <a:xfrm>
            <a:off x="4567146" y="4479097"/>
            <a:ext cx="3312368" cy="851366"/>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lvl="0" indent="0" defTabSz="609585">
              <a:buClr>
                <a:srgbClr val="1D1D1D"/>
              </a:buClr>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Avery D. Xola</a:t>
            </a:r>
          </a:p>
          <a:p>
            <a:pPr marL="0" lvl="0" indent="0" defTabSz="609585">
              <a:buClr>
                <a:srgbClr val="1D1D1D"/>
              </a:buClr>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 </a:t>
            </a:r>
            <a:r>
              <a:rPr lang="en-US" sz="2000" b="0" dirty="0"/>
              <a:t>Voter Education Manager, Citizens Clean Elections Commission</a:t>
            </a:r>
            <a:endPar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endParaRPr>
          </a:p>
        </p:txBody>
      </p:sp>
      <p:pic>
        <p:nvPicPr>
          <p:cNvPr id="41" name="Google Shape;1285;p66">
            <a:extLst>
              <a:ext uri="{FF2B5EF4-FFF2-40B4-BE49-F238E27FC236}">
                <a16:creationId xmlns:a16="http://schemas.microsoft.com/office/drawing/2014/main" id="{433280FF-E007-082C-A6B5-7322961D2866}"/>
              </a:ext>
              <a:ext uri="{C183D7F6-B498-43B3-948B-1728B52AA6E4}">
                <adec:decorative xmlns:adec="http://schemas.microsoft.com/office/drawing/2017/decorative" val="1"/>
              </a:ext>
            </a:extLst>
          </p:cNvPr>
          <p:cNvPicPr preferRelativeResize="0">
            <a:picLocks/>
          </p:cNvPicPr>
          <p:nvPr/>
        </p:nvPicPr>
        <p:blipFill>
          <a:blip r:embed="rId3">
            <a:extLst>
              <a:ext uri="{28A0092B-C50C-407E-A947-70E740481C1C}">
                <a14:useLocalDpi xmlns:a14="http://schemas.microsoft.com/office/drawing/2010/main" val="0"/>
              </a:ext>
            </a:extLst>
          </a:blip>
          <a:srcRect t="5234" b="5234"/>
          <a:stretch/>
        </p:blipFill>
        <p:spPr>
          <a:xfrm>
            <a:off x="5450130" y="2785274"/>
            <a:ext cx="1546400" cy="1546400"/>
          </a:xfrm>
          <a:prstGeom prst="ellipse">
            <a:avLst/>
          </a:prstGeom>
          <a:noFill/>
          <a:ln>
            <a:noFill/>
          </a:ln>
        </p:spPr>
      </p:pic>
      <p:pic>
        <p:nvPicPr>
          <p:cNvPr id="2" name="Picture 1" descr="HandsOn Greater Phoenix | Partner | Arizona Citizens Clean Elections  Commission">
            <a:extLst>
              <a:ext uri="{FF2B5EF4-FFF2-40B4-BE49-F238E27FC236}">
                <a16:creationId xmlns:a16="http://schemas.microsoft.com/office/drawing/2014/main" id="{4FC1668B-3F55-3D0B-4E89-7C6B5B52176C}"/>
              </a:ext>
            </a:extLst>
          </p:cNvPr>
          <p:cNvPicPr>
            <a:picLocks noChangeAspect="1"/>
          </p:cNvPicPr>
          <p:nvPr/>
        </p:nvPicPr>
        <p:blipFill>
          <a:blip r:embed="rId4"/>
          <a:stretch>
            <a:fillRect/>
          </a:stretch>
        </p:blipFill>
        <p:spPr>
          <a:xfrm>
            <a:off x="8265658" y="2785274"/>
            <a:ext cx="2485511" cy="1546401"/>
          </a:xfrm>
          <a:prstGeom prst="rect">
            <a:avLst/>
          </a:prstGeom>
        </p:spPr>
      </p:pic>
    </p:spTree>
    <p:extLst>
      <p:ext uri="{BB962C8B-B14F-4D97-AF65-F5344CB8AC3E}">
        <p14:creationId xmlns:p14="http://schemas.microsoft.com/office/powerpoint/2010/main" val="4242444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18</a:t>
            </a:r>
            <a:endParaRPr lang="en-US" sz="800" dirty="0"/>
          </a:p>
        </p:txBody>
      </p:sp>
      <p:sp>
        <p:nvSpPr>
          <p:cNvPr id="5" name="Text 3"/>
          <p:cNvSpPr/>
          <p:nvPr/>
        </p:nvSpPr>
        <p:spPr>
          <a:xfrm>
            <a:off x="530352" y="320040"/>
            <a:ext cx="5303520" cy="347472"/>
          </a:xfrm>
          <a:prstGeom prst="rect">
            <a:avLst/>
          </a:prstGeom>
          <a:noFill/>
          <a:ln/>
        </p:spPr>
        <p:txBody>
          <a:bodyPr wrap="square" lIns="0" tIns="0" rIns="0" bIns="0" rtlCol="0" anchor="ctr"/>
          <a:lstStyle/>
          <a:p>
            <a:pPr marL="0" indent="0">
              <a:buNone/>
              <a:defRPr/>
            </a:pPr>
            <a:r>
              <a:rPr lang="en-US" sz="3200" b="1" dirty="0">
                <a:solidFill>
                  <a:srgbClr val="314557"/>
                </a:solidFill>
                <a:latin typeface="Aptos Display" pitchFamily="34" charset="0"/>
                <a:ea typeface="Aptos Display" pitchFamily="34" charset="-122"/>
                <a:cs typeface="Aptos Display" pitchFamily="34" charset="-120"/>
              </a:rPr>
              <a:t>2026 Election Timeline</a:t>
            </a:r>
            <a:endParaRPr lang="en-US" sz="3200" dirty="0"/>
          </a:p>
        </p:txBody>
      </p:sp>
      <p:sp>
        <p:nvSpPr>
          <p:cNvPr id="6" name="Text 4"/>
          <p:cNvSpPr/>
          <p:nvPr/>
        </p:nvSpPr>
        <p:spPr>
          <a:xfrm>
            <a:off x="548639" y="676655"/>
            <a:ext cx="7633335" cy="609215"/>
          </a:xfrm>
          <a:prstGeom prst="rect">
            <a:avLst/>
          </a:prstGeom>
          <a:noFill/>
          <a:ln/>
        </p:spPr>
        <p:txBody>
          <a:bodyPr wrap="square" lIns="0" tIns="0" rIns="0" bIns="0" rtlCol="0" anchor="ctr"/>
          <a:lstStyle/>
          <a:p>
            <a:pPr marL="0" indent="0">
              <a:buNone/>
              <a:defRPr/>
            </a:pPr>
            <a:r>
              <a:rPr lang="en-US" sz="2000" dirty="0">
                <a:solidFill>
                  <a:srgbClr val="4F6578"/>
                </a:solidFill>
                <a:latin typeface="Aptos" pitchFamily="34" charset="0"/>
                <a:ea typeface="Aptos" pitchFamily="34" charset="-122"/>
                <a:cs typeface="Aptos" pitchFamily="34" charset="-120"/>
              </a:rPr>
              <a:t>Key General Election dates from the Arizona Secretary of State.</a:t>
            </a:r>
            <a:endParaRPr lang="en-US" sz="2000" dirty="0"/>
          </a:p>
        </p:txBody>
      </p:sp>
      <p:sp>
        <p:nvSpPr>
          <p:cNvPr id="7" name="Shape 5"/>
          <p:cNvSpPr/>
          <p:nvPr/>
        </p:nvSpPr>
        <p:spPr>
          <a:xfrm>
            <a:off x="1490472" y="3218688"/>
            <a:ext cx="8339328" cy="0"/>
          </a:xfrm>
          <a:prstGeom prst="line">
            <a:avLst/>
          </a:prstGeom>
          <a:noFill/>
          <a:ln w="25400">
            <a:solidFill>
              <a:srgbClr val="D8E0E7"/>
            </a:solidFill>
            <a:prstDash val="solid"/>
          </a:ln>
        </p:spPr>
        <p:txBody>
          <a:bodyPr/>
          <a:lstStyle/>
          <a:p>
            <a:pPr>
              <a:defRPr/>
            </a:pPr>
            <a:endParaRPr/>
          </a:p>
        </p:txBody>
      </p:sp>
      <p:sp>
        <p:nvSpPr>
          <p:cNvPr id="8" name="Shape 6"/>
          <p:cNvSpPr/>
          <p:nvPr/>
        </p:nvSpPr>
        <p:spPr>
          <a:xfrm>
            <a:off x="896112" y="2834640"/>
            <a:ext cx="1188720" cy="1188720"/>
          </a:xfrm>
          <a:prstGeom prst="ellipse">
            <a:avLst/>
          </a:prstGeom>
          <a:solidFill>
            <a:srgbClr val="314557"/>
          </a:solidFill>
          <a:ln w="12700">
            <a:solidFill>
              <a:srgbClr val="314557"/>
            </a:solidFill>
            <a:prstDash val="solid"/>
          </a:ln>
        </p:spPr>
        <p:txBody>
          <a:bodyPr/>
          <a:lstStyle/>
          <a:p>
            <a:pPr>
              <a:defRPr/>
            </a:pPr>
            <a:endParaRPr/>
          </a:p>
        </p:txBody>
      </p:sp>
      <p:sp>
        <p:nvSpPr>
          <p:cNvPr id="9" name="Text 7"/>
          <p:cNvSpPr/>
          <p:nvPr/>
        </p:nvSpPr>
        <p:spPr>
          <a:xfrm>
            <a:off x="969264" y="3182112"/>
            <a:ext cx="1042416" cy="182880"/>
          </a:xfrm>
          <a:prstGeom prst="rect">
            <a:avLst/>
          </a:prstGeom>
          <a:noFill/>
          <a:ln/>
        </p:spPr>
        <p:txBody>
          <a:bodyPr wrap="square" lIns="0" tIns="0" rIns="0" bIns="0" rtlCol="0" anchor="ct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Oct. 5</a:t>
            </a:r>
            <a:endParaRPr lang="en-US" sz="2000" dirty="0"/>
          </a:p>
        </p:txBody>
      </p:sp>
      <p:sp>
        <p:nvSpPr>
          <p:cNvPr id="10" name="Text 8"/>
          <p:cNvSpPr/>
          <p:nvPr/>
        </p:nvSpPr>
        <p:spPr>
          <a:xfrm>
            <a:off x="667512" y="4251960"/>
            <a:ext cx="1645920" cy="502920"/>
          </a:xfrm>
          <a:prstGeom prst="rect">
            <a:avLst/>
          </a:prstGeom>
          <a:noFill/>
          <a:ln/>
        </p:spPr>
        <p:txBody>
          <a:bodyPr wrap="square" lIns="254" tIns="254" rIns="254" bIns="254" rtlCol="0" anchor="ctr">
            <a:normAutofit/>
          </a:bodyPr>
          <a:lstStyle/>
          <a:p>
            <a:pPr marL="0" indent="0" algn="ctr">
              <a:buNone/>
              <a:defRPr/>
            </a:pPr>
            <a:r>
              <a:rPr lang="en-US" sz="1600" dirty="0">
                <a:latin typeface="Aptos" pitchFamily="34" charset="0"/>
                <a:ea typeface="Aptos" pitchFamily="34" charset="-122"/>
                <a:cs typeface="Aptos" pitchFamily="34" charset="-120"/>
              </a:rPr>
              <a:t>Voter registration deadline</a:t>
            </a:r>
            <a:endParaRPr lang="en-US" sz="1600" dirty="0"/>
          </a:p>
        </p:txBody>
      </p:sp>
      <p:sp>
        <p:nvSpPr>
          <p:cNvPr id="11" name="Shape 9"/>
          <p:cNvSpPr/>
          <p:nvPr/>
        </p:nvSpPr>
        <p:spPr>
          <a:xfrm>
            <a:off x="2980944" y="2834640"/>
            <a:ext cx="1188720" cy="1188720"/>
          </a:xfrm>
          <a:prstGeom prst="ellipse">
            <a:avLst/>
          </a:prstGeom>
          <a:solidFill>
            <a:srgbClr val="314557"/>
          </a:solidFill>
          <a:ln w="12700">
            <a:solidFill>
              <a:srgbClr val="314557"/>
            </a:solidFill>
            <a:prstDash val="solid"/>
          </a:ln>
        </p:spPr>
        <p:txBody>
          <a:bodyPr/>
          <a:lstStyle/>
          <a:p>
            <a:pPr>
              <a:defRPr/>
            </a:pPr>
            <a:endParaRPr/>
          </a:p>
        </p:txBody>
      </p:sp>
      <p:sp>
        <p:nvSpPr>
          <p:cNvPr id="12" name="Text 10"/>
          <p:cNvSpPr/>
          <p:nvPr/>
        </p:nvSpPr>
        <p:spPr>
          <a:xfrm>
            <a:off x="3054096" y="3182112"/>
            <a:ext cx="1042416" cy="182880"/>
          </a:xfrm>
          <a:prstGeom prst="rect">
            <a:avLst/>
          </a:prstGeom>
          <a:noFill/>
          <a:ln/>
        </p:spPr>
        <p:txBody>
          <a:bodyPr wrap="square" lIns="0" tIns="0" rIns="0" bIns="0" rtlCol="0" anchor="ctr"/>
          <a:lstStyle/>
          <a:p>
            <a:pPr marL="0" indent="0" algn="ctr">
              <a:buNone/>
              <a:defRPr/>
            </a:pPr>
            <a:r>
              <a:rPr lang="en-US" sz="2400" b="1" dirty="0">
                <a:solidFill>
                  <a:srgbClr val="FFFFFF"/>
                </a:solidFill>
                <a:latin typeface="Aptos Display" pitchFamily="34" charset="0"/>
                <a:ea typeface="Aptos Display" pitchFamily="34" charset="-122"/>
                <a:cs typeface="Aptos Display" pitchFamily="34" charset="-120"/>
              </a:rPr>
              <a:t>Oct. 7</a:t>
            </a:r>
            <a:endParaRPr lang="en-US" sz="2400" dirty="0"/>
          </a:p>
        </p:txBody>
      </p:sp>
      <p:sp>
        <p:nvSpPr>
          <p:cNvPr id="13" name="Text 11"/>
          <p:cNvSpPr/>
          <p:nvPr/>
        </p:nvSpPr>
        <p:spPr>
          <a:xfrm>
            <a:off x="2752344" y="4251960"/>
            <a:ext cx="1645920" cy="502920"/>
          </a:xfrm>
          <a:prstGeom prst="rect">
            <a:avLst/>
          </a:prstGeom>
          <a:noFill/>
          <a:ln/>
        </p:spPr>
        <p:txBody>
          <a:bodyPr wrap="square" lIns="254" tIns="254" rIns="254" bIns="254" rtlCol="0" anchor="ctr">
            <a:noAutofit/>
          </a:bodyPr>
          <a:lstStyle/>
          <a:p>
            <a:pPr marL="0" indent="0" algn="ctr">
              <a:buNone/>
              <a:defRPr/>
            </a:pPr>
            <a:r>
              <a:rPr lang="en-US" sz="1600" dirty="0">
                <a:latin typeface="Aptos" pitchFamily="34" charset="0"/>
                <a:ea typeface="Aptos" pitchFamily="34" charset="-122"/>
                <a:cs typeface="Aptos" pitchFamily="34" charset="-120"/>
              </a:rPr>
              <a:t>Early voting begins and early ballots mailed</a:t>
            </a:r>
            <a:endParaRPr lang="en-US" sz="1600" dirty="0"/>
          </a:p>
        </p:txBody>
      </p:sp>
      <p:sp>
        <p:nvSpPr>
          <p:cNvPr id="14" name="Shape 12"/>
          <p:cNvSpPr/>
          <p:nvPr/>
        </p:nvSpPr>
        <p:spPr>
          <a:xfrm>
            <a:off x="5065776" y="2834640"/>
            <a:ext cx="1188720" cy="1188720"/>
          </a:xfrm>
          <a:prstGeom prst="ellipse">
            <a:avLst/>
          </a:prstGeom>
          <a:solidFill>
            <a:srgbClr val="B95F56"/>
          </a:solidFill>
          <a:ln w="12700">
            <a:solidFill>
              <a:srgbClr val="B95F56"/>
            </a:solidFill>
            <a:prstDash val="solid"/>
          </a:ln>
        </p:spPr>
        <p:txBody>
          <a:bodyPr/>
          <a:lstStyle/>
          <a:p>
            <a:pPr>
              <a:defRPr/>
            </a:pPr>
            <a:endParaRPr/>
          </a:p>
        </p:txBody>
      </p:sp>
      <p:sp>
        <p:nvSpPr>
          <p:cNvPr id="15" name="Text 13"/>
          <p:cNvSpPr/>
          <p:nvPr/>
        </p:nvSpPr>
        <p:spPr>
          <a:xfrm>
            <a:off x="5138928" y="3182112"/>
            <a:ext cx="1042416" cy="182880"/>
          </a:xfrm>
          <a:prstGeom prst="rect">
            <a:avLst/>
          </a:prstGeom>
          <a:noFill/>
          <a:ln/>
        </p:spPr>
        <p:txBody>
          <a:bodyPr wrap="square" lIns="0" tIns="0" rIns="0" bIns="0" rtlCol="0" anchor="ct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Nov. 3</a:t>
            </a:r>
            <a:endParaRPr lang="en-US" sz="2000" dirty="0"/>
          </a:p>
        </p:txBody>
      </p:sp>
      <p:sp>
        <p:nvSpPr>
          <p:cNvPr id="16" name="Text 14"/>
          <p:cNvSpPr/>
          <p:nvPr/>
        </p:nvSpPr>
        <p:spPr>
          <a:xfrm>
            <a:off x="4837176" y="4251960"/>
            <a:ext cx="1645920" cy="502920"/>
          </a:xfrm>
          <a:prstGeom prst="rect">
            <a:avLst/>
          </a:prstGeom>
          <a:noFill/>
          <a:ln/>
        </p:spPr>
        <p:txBody>
          <a:bodyPr wrap="square" lIns="254" tIns="254" rIns="254" bIns="254" rtlCol="0" anchor="ctr">
            <a:normAutofit/>
          </a:bodyPr>
          <a:lstStyle/>
          <a:p>
            <a:pPr marL="0" indent="0" algn="ctr">
              <a:buNone/>
              <a:defRPr/>
            </a:pPr>
            <a:r>
              <a:rPr lang="en-US" sz="1600" dirty="0">
                <a:latin typeface="Aptos" pitchFamily="34" charset="0"/>
                <a:ea typeface="Aptos" pitchFamily="34" charset="-122"/>
                <a:cs typeface="Aptos" pitchFamily="34" charset="-120"/>
              </a:rPr>
              <a:t>General Election Day</a:t>
            </a:r>
            <a:endParaRPr lang="en-US" sz="1600" dirty="0"/>
          </a:p>
        </p:txBody>
      </p:sp>
      <p:sp>
        <p:nvSpPr>
          <p:cNvPr id="17" name="Shape 15"/>
          <p:cNvSpPr/>
          <p:nvPr/>
        </p:nvSpPr>
        <p:spPr>
          <a:xfrm>
            <a:off x="7150608" y="2834640"/>
            <a:ext cx="1188720" cy="1188720"/>
          </a:xfrm>
          <a:prstGeom prst="ellipse">
            <a:avLst/>
          </a:prstGeom>
          <a:solidFill>
            <a:srgbClr val="314557"/>
          </a:solidFill>
          <a:ln w="12700">
            <a:solidFill>
              <a:srgbClr val="314557"/>
            </a:solidFill>
            <a:prstDash val="solid"/>
          </a:ln>
        </p:spPr>
        <p:txBody>
          <a:bodyPr/>
          <a:lstStyle/>
          <a:p>
            <a:pPr>
              <a:defRPr/>
            </a:pPr>
            <a:endParaRPr dirty="0"/>
          </a:p>
        </p:txBody>
      </p:sp>
      <p:sp>
        <p:nvSpPr>
          <p:cNvPr id="18" name="Text 16"/>
          <p:cNvSpPr/>
          <p:nvPr/>
        </p:nvSpPr>
        <p:spPr>
          <a:xfrm>
            <a:off x="7223760" y="3182112"/>
            <a:ext cx="1042416" cy="182880"/>
          </a:xfrm>
          <a:prstGeom prst="rect">
            <a:avLst/>
          </a:prstGeom>
          <a:noFill/>
          <a:ln/>
        </p:spPr>
        <p:txBody>
          <a:bodyPr wrap="square" lIns="0" tIns="0" rIns="0" bIns="0" rtlCol="0" anchor="ct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Nov. 19</a:t>
            </a:r>
            <a:endParaRPr lang="en-US" dirty="0"/>
          </a:p>
        </p:txBody>
      </p:sp>
      <p:sp>
        <p:nvSpPr>
          <p:cNvPr id="19" name="Text 17"/>
          <p:cNvSpPr/>
          <p:nvPr/>
        </p:nvSpPr>
        <p:spPr>
          <a:xfrm>
            <a:off x="6922008" y="4251960"/>
            <a:ext cx="1645920" cy="502920"/>
          </a:xfrm>
          <a:prstGeom prst="rect">
            <a:avLst/>
          </a:prstGeom>
          <a:noFill/>
          <a:ln/>
        </p:spPr>
        <p:txBody>
          <a:bodyPr wrap="square" lIns="254" tIns="254" rIns="254" bIns="254" rtlCol="0" anchor="ctr">
            <a:normAutofit/>
          </a:bodyPr>
          <a:lstStyle/>
          <a:p>
            <a:pPr marL="0" indent="0" algn="ctr">
              <a:buNone/>
              <a:defRPr/>
            </a:pPr>
            <a:r>
              <a:rPr lang="en-US" sz="1600" dirty="0">
                <a:latin typeface="Aptos" pitchFamily="34" charset="0"/>
                <a:ea typeface="Aptos" pitchFamily="34" charset="-122"/>
                <a:cs typeface="Aptos" pitchFamily="34" charset="-120"/>
              </a:rPr>
              <a:t>County canvass deadline</a:t>
            </a:r>
            <a:endParaRPr lang="en-US" sz="1600" dirty="0"/>
          </a:p>
        </p:txBody>
      </p:sp>
      <p:sp>
        <p:nvSpPr>
          <p:cNvPr id="20" name="Shape 18"/>
          <p:cNvSpPr/>
          <p:nvPr/>
        </p:nvSpPr>
        <p:spPr>
          <a:xfrm>
            <a:off x="9235440" y="2834640"/>
            <a:ext cx="1188720" cy="1188720"/>
          </a:xfrm>
          <a:prstGeom prst="ellipse">
            <a:avLst/>
          </a:prstGeom>
          <a:solidFill>
            <a:srgbClr val="314557"/>
          </a:solidFill>
          <a:ln w="12700">
            <a:solidFill>
              <a:srgbClr val="314557"/>
            </a:solidFill>
            <a:prstDash val="solid"/>
          </a:ln>
        </p:spPr>
        <p:txBody>
          <a:bodyPr/>
          <a:lstStyle/>
          <a:p>
            <a:pPr>
              <a:defRPr/>
            </a:pPr>
            <a:endParaRPr/>
          </a:p>
        </p:txBody>
      </p:sp>
      <p:sp>
        <p:nvSpPr>
          <p:cNvPr id="21" name="Text 19"/>
          <p:cNvSpPr/>
          <p:nvPr/>
        </p:nvSpPr>
        <p:spPr>
          <a:xfrm>
            <a:off x="9308592" y="3182112"/>
            <a:ext cx="1042416" cy="182880"/>
          </a:xfrm>
          <a:prstGeom prst="rect">
            <a:avLst/>
          </a:prstGeom>
          <a:noFill/>
          <a:ln/>
        </p:spPr>
        <p:txBody>
          <a:bodyPr wrap="square" lIns="0" tIns="0" rIns="0" bIns="0" rtlCol="0" anchor="ctr"/>
          <a:lstStyle/>
          <a:p>
            <a:pPr marL="0" indent="0" algn="ctr">
              <a:buNone/>
              <a:defRPr/>
            </a:pPr>
            <a:r>
              <a:rPr lang="en-US" sz="2000" b="1" dirty="0">
                <a:solidFill>
                  <a:srgbClr val="FFFFFF"/>
                </a:solidFill>
                <a:latin typeface="Aptos Display" pitchFamily="34" charset="0"/>
                <a:ea typeface="Aptos Display" pitchFamily="34" charset="-122"/>
                <a:cs typeface="Aptos Display" pitchFamily="34" charset="-120"/>
              </a:rPr>
              <a:t>Nov. 23</a:t>
            </a:r>
            <a:endParaRPr lang="en-US" sz="2000" dirty="0"/>
          </a:p>
        </p:txBody>
      </p:sp>
      <p:sp>
        <p:nvSpPr>
          <p:cNvPr id="22" name="Text 20"/>
          <p:cNvSpPr/>
          <p:nvPr/>
        </p:nvSpPr>
        <p:spPr>
          <a:xfrm>
            <a:off x="9006840" y="4251960"/>
            <a:ext cx="1645920" cy="502920"/>
          </a:xfrm>
          <a:prstGeom prst="rect">
            <a:avLst/>
          </a:prstGeom>
          <a:noFill/>
          <a:ln/>
        </p:spPr>
        <p:txBody>
          <a:bodyPr wrap="square" lIns="254" tIns="254" rIns="254" bIns="254" rtlCol="0" anchor="ctr">
            <a:noAutofit/>
          </a:bodyPr>
          <a:lstStyle/>
          <a:p>
            <a:pPr marL="0" indent="0" algn="ctr">
              <a:buNone/>
              <a:defRPr/>
            </a:pPr>
            <a:r>
              <a:rPr lang="en-US" sz="1600" dirty="0">
                <a:latin typeface="Aptos" panose="020B0004020202020204" pitchFamily="34" charset="0"/>
                <a:ea typeface="Aptos" pitchFamily="34" charset="-122"/>
                <a:cs typeface="Aptos" pitchFamily="34" charset="-120"/>
              </a:rPr>
              <a:t>Official statewide canvass</a:t>
            </a:r>
            <a:endParaRPr lang="en-US" sz="1600" dirty="0">
              <a:latin typeface="Aptos" panose="020B0004020202020204" pitchFamily="34" charset="0"/>
            </a:endParaRPr>
          </a:p>
        </p:txBody>
      </p:sp>
      <p:sp>
        <p:nvSpPr>
          <p:cNvPr id="23" name="Text 21"/>
          <p:cNvSpPr/>
          <p:nvPr/>
        </p:nvSpPr>
        <p:spPr>
          <a:xfrm>
            <a:off x="1554480" y="5440680"/>
            <a:ext cx="8961120" cy="256032"/>
          </a:xfrm>
          <a:prstGeom prst="rect">
            <a:avLst/>
          </a:prstGeom>
          <a:noFill/>
          <a:ln/>
        </p:spPr>
        <p:txBody>
          <a:bodyPr wrap="square" lIns="0" tIns="0" rIns="0" bIns="0" rtlCol="0" anchor="ctr"/>
          <a:lstStyle/>
          <a:p>
            <a:pPr marL="0" indent="0" algn="ctr">
              <a:buNone/>
              <a:defRPr/>
            </a:pPr>
            <a:r>
              <a:rPr lang="en-US" sz="2000" i="1" dirty="0">
                <a:solidFill>
                  <a:srgbClr val="4F6578"/>
                </a:solidFill>
                <a:latin typeface="Aptos" pitchFamily="34" charset="0"/>
                <a:ea typeface="Aptos" pitchFamily="34" charset="-122"/>
                <a:cs typeface="Aptos" pitchFamily="34" charset="-120"/>
              </a:rPr>
              <a:t>Unofficial results begin on election night. Final results take time as counties process ballots and canvass returns.</a:t>
            </a:r>
            <a:endParaRPr lang="en-US" sz="2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0">
            <a:off x="0" y="0"/>
            <a:ext cx="310896" cy="310896"/>
          </a:xfrm>
          <a:prstGeom prst="triangle">
            <a:avLst/>
          </a:prstGeom>
          <a:solidFill>
            <a:srgbClr val="314557"/>
          </a:solidFill>
          <a:ln w="12700">
            <a:solidFill>
              <a:srgbClr val="314557"/>
            </a:solidFill>
            <a:prstDash val="solid"/>
          </a:ln>
        </p:spPr>
        <p:txBody>
          <a:bodyPr/>
          <a:lstStyle/>
          <a:p>
            <a:pPr>
              <a:defRPr/>
            </a:pPr>
            <a:endParaRPr/>
          </a:p>
        </p:txBody>
      </p:sp>
      <p:sp>
        <p:nvSpPr>
          <p:cNvPr id="3" name="Shape 1"/>
          <p:cNvSpPr/>
          <p:nvPr/>
        </p:nvSpPr>
        <p:spPr>
          <a:xfrm>
            <a:off x="11850624" y="6510528"/>
            <a:ext cx="338328" cy="338328"/>
          </a:xfrm>
          <a:prstGeom prst="triangle">
            <a:avLst/>
          </a:prstGeom>
          <a:solidFill>
            <a:srgbClr val="314557"/>
          </a:solidFill>
          <a:ln w="12700">
            <a:solidFill>
              <a:srgbClr val="314557"/>
            </a:solidFill>
            <a:prstDash val="solid"/>
          </a:ln>
        </p:spPr>
        <p:txBody>
          <a:bodyPr/>
          <a:lstStyle/>
          <a:p>
            <a:pPr>
              <a:defRPr/>
            </a:pPr>
            <a:endParaRPr/>
          </a:p>
        </p:txBody>
      </p:sp>
      <p:sp>
        <p:nvSpPr>
          <p:cNvPr id="4" name="Text 2"/>
          <p:cNvSpPr/>
          <p:nvPr/>
        </p:nvSpPr>
        <p:spPr>
          <a:xfrm>
            <a:off x="5897880" y="6528816"/>
            <a:ext cx="411480" cy="137160"/>
          </a:xfrm>
          <a:prstGeom prst="rect">
            <a:avLst/>
          </a:prstGeom>
          <a:noFill/>
          <a:ln/>
        </p:spPr>
        <p:txBody>
          <a:bodyPr wrap="square" lIns="27432" tIns="9144" rIns="27432" bIns="9144" rtlCol="0" anchor="t"/>
          <a:lstStyle/>
          <a:p>
            <a:pPr marL="0" indent="0" algn="ctr">
              <a:spcBef>
                <a:spcPts val="0"/>
              </a:spcBef>
              <a:spcAft>
                <a:spcPts val="200"/>
              </a:spcAft>
              <a:buNone/>
              <a:defRPr/>
            </a:pPr>
            <a:r>
              <a:rPr sz="860" b="0">
                <a:solidFill>
                  <a:srgbClr val="263641"/>
                </a:solidFill>
                <a:latin typeface="Aptos"/>
              </a:rPr>
              <a:t>20</a:t>
            </a:r>
            <a:endParaRPr lang="en-US" sz="800" dirty="0"/>
          </a:p>
        </p:txBody>
      </p:sp>
      <p:sp>
        <p:nvSpPr>
          <p:cNvPr id="5" name="Text 3"/>
          <p:cNvSpPr/>
          <p:nvPr/>
        </p:nvSpPr>
        <p:spPr>
          <a:xfrm>
            <a:off x="0" y="2907792"/>
            <a:ext cx="12191695" cy="512064"/>
          </a:xfrm>
          <a:prstGeom prst="rect">
            <a:avLst/>
          </a:prstGeom>
          <a:noFill/>
          <a:ln/>
        </p:spPr>
        <p:txBody>
          <a:bodyPr wrap="square" lIns="0" tIns="0" rIns="0" bIns="0" rtlCol="0" anchor="ctr"/>
          <a:lstStyle/>
          <a:p>
            <a:pPr marL="0" indent="0" algn="ctr">
              <a:buNone/>
              <a:defRPr/>
            </a:pPr>
            <a:r>
              <a:rPr lang="en-US" sz="6000" b="1" dirty="0">
                <a:solidFill>
                  <a:srgbClr val="314557"/>
                </a:solidFill>
                <a:latin typeface="Aptos Display" pitchFamily="34" charset="0"/>
                <a:ea typeface="Aptos Display" pitchFamily="34" charset="-122"/>
                <a:cs typeface="Aptos Display" pitchFamily="34" charset="-120"/>
              </a:rPr>
              <a:t>Questions?</a:t>
            </a:r>
            <a:endParaRPr lang="en-US" sz="6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4C4586C-0771-3924-A450-316EB9F3FED0}"/>
            </a:ext>
          </a:extLst>
        </p:cNvPr>
        <p:cNvGrpSpPr/>
        <p:nvPr/>
      </p:nvGrpSpPr>
      <p:grpSpPr>
        <a:xfrm>
          <a:off x="0" y="0"/>
          <a:ext cx="0" cy="0"/>
          <a:chOff x="0" y="0"/>
          <a:chExt cx="0" cy="0"/>
        </a:xfrm>
      </p:grpSpPr>
      <p:sp>
        <p:nvSpPr>
          <p:cNvPr id="39" name="Title 38">
            <a:extLst>
              <a:ext uri="{FF2B5EF4-FFF2-40B4-BE49-F238E27FC236}">
                <a16:creationId xmlns:a16="http://schemas.microsoft.com/office/drawing/2014/main" id="{75FCA9EA-6E53-1C96-45AC-5DF73173BEBE}"/>
              </a:ext>
            </a:extLst>
          </p:cNvPr>
          <p:cNvSpPr txBox="1">
            <a:spLocks noGrp="1"/>
          </p:cNvSpPr>
          <p:nvPr>
            <p:ph type="title" idx="4294967295"/>
          </p:nvPr>
        </p:nvSpPr>
        <p:spPr>
          <a:xfrm>
            <a:off x="1331119" y="1400175"/>
            <a:ext cx="952976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Closing Remarks </a:t>
            </a:r>
          </a:p>
        </p:txBody>
      </p:sp>
      <p:pic>
        <p:nvPicPr>
          <p:cNvPr id="41" name="Google Shape;1285;p66">
            <a:extLst>
              <a:ext uri="{FF2B5EF4-FFF2-40B4-BE49-F238E27FC236}">
                <a16:creationId xmlns:a16="http://schemas.microsoft.com/office/drawing/2014/main" id="{1953D391-0047-88EE-6337-E2C8B9AF90BD}"/>
              </a:ext>
              <a:ext uri="{C183D7F6-B498-43B3-948B-1728B52AA6E4}">
                <adec:decorative xmlns:adec="http://schemas.microsoft.com/office/drawing/2017/decorative" val="1"/>
              </a:ext>
            </a:extLst>
          </p:cNvPr>
          <p:cNvPicPr preferRelativeResize="0">
            <a:picLocks/>
          </p:cNvPicPr>
          <p:nvPr/>
        </p:nvPicPr>
        <p:blipFill>
          <a:blip r:embed="rId3">
            <a:extLst>
              <a:ext uri="{28A0092B-C50C-407E-A947-70E740481C1C}">
                <a14:useLocalDpi xmlns:a14="http://schemas.microsoft.com/office/drawing/2010/main" val="0"/>
              </a:ext>
            </a:extLst>
          </a:blip>
          <a:srcRect t="10000" b="10000"/>
          <a:stretch/>
        </p:blipFill>
        <p:spPr>
          <a:xfrm>
            <a:off x="5450130" y="2785274"/>
            <a:ext cx="1546400" cy="1546400"/>
          </a:xfrm>
          <a:prstGeom prst="ellipse">
            <a:avLst/>
          </a:prstGeom>
          <a:noFill/>
          <a:ln>
            <a:noFill/>
          </a:ln>
        </p:spPr>
      </p:pic>
      <p:sp>
        <p:nvSpPr>
          <p:cNvPr id="3" name="Google Shape;1288;p66">
            <a:extLst>
              <a:ext uri="{FF2B5EF4-FFF2-40B4-BE49-F238E27FC236}">
                <a16:creationId xmlns:a16="http://schemas.microsoft.com/office/drawing/2014/main" id="{B9223639-779C-C595-B386-73E51650879C}"/>
              </a:ext>
            </a:extLst>
          </p:cNvPr>
          <p:cNvSpPr txBox="1">
            <a:spLocks/>
          </p:cNvSpPr>
          <p:nvPr/>
        </p:nvSpPr>
        <p:spPr>
          <a:xfrm>
            <a:off x="4562481" y="4445911"/>
            <a:ext cx="3321698" cy="702077"/>
          </a:xfrm>
          <a:prstGeom prst="rect">
            <a:avLst/>
          </a:prstGeom>
          <a:noFill/>
          <a:ln>
            <a:noFill/>
          </a:ln>
        </p:spPr>
        <p:txBody>
          <a:bodyPr spcFirstLastPara="1" wrap="square" lIns="60951" tIns="60951" rIns="60951" bIns="60951"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200" b="1" i="0" u="none" strike="noStrike" cap="none">
                <a:solidFill>
                  <a:schemeClr val="dk1"/>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J.J. Rico</a:t>
            </a:r>
            <a:r>
              <a:rPr lang="en-US" sz="2000" dirty="0">
                <a:solidFill>
                  <a:prstClr val="black"/>
                </a:solidFill>
                <a:cs typeface="Poppins" panose="00000500000000000000" pitchFamily="2" charset="0"/>
              </a:rPr>
              <a:t>, </a:t>
            </a:r>
          </a:p>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1"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CEO, </a:t>
            </a:r>
          </a:p>
          <a:p>
            <a:pPr marL="0" marR="0" lvl="0" indent="0" algn="ctr" defTabSz="609585" rtl="0" eaLnBrk="1" fontAlgn="auto" latinLnBrk="0" hangingPunct="1">
              <a:lnSpc>
                <a:spcPct val="115000"/>
              </a:lnSpc>
              <a:spcBef>
                <a:spcPts val="0"/>
              </a:spcBef>
              <a:spcAft>
                <a:spcPts val="0"/>
              </a:spcAft>
              <a:buClr>
                <a:srgbClr val="1D1D1D"/>
              </a:buClr>
              <a:buSzPts val="2400"/>
              <a:buFont typeface="Bebas Neue"/>
              <a:buNone/>
              <a:tabLst/>
              <a:defRPr/>
            </a:pPr>
            <a:r>
              <a:rPr kumimoji="0" lang="en-US" sz="2000" b="0" i="0" u="none" strike="noStrike" kern="1200" cap="none" spc="0" normalizeH="0" baseline="0" noProof="0" dirty="0">
                <a:ln>
                  <a:noFill/>
                </a:ln>
                <a:solidFill>
                  <a:prstClr val="black"/>
                </a:solidFill>
                <a:effectLst/>
                <a:uLnTx/>
                <a:uFillTx/>
                <a:latin typeface="Open Sans"/>
                <a:ea typeface="Open Sans"/>
                <a:cs typeface="Poppins" panose="00000500000000000000" pitchFamily="2" charset="0"/>
                <a:sym typeface="Open Sans"/>
              </a:rPr>
              <a:t>Disability Rights Arizona</a:t>
            </a:r>
          </a:p>
        </p:txBody>
      </p:sp>
    </p:spTree>
    <p:extLst>
      <p:ext uri="{BB962C8B-B14F-4D97-AF65-F5344CB8AC3E}">
        <p14:creationId xmlns:p14="http://schemas.microsoft.com/office/powerpoint/2010/main" val="25267842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69F2BD-CAA2-F915-9539-340A9BD2E8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28C66E6-6DCA-7ADD-6198-0ECEFB13BA9C}"/>
              </a:ext>
            </a:extLst>
          </p:cNvPr>
          <p:cNvSpPr txBox="1">
            <a:spLocks noGrp="1"/>
          </p:cNvSpPr>
          <p:nvPr>
            <p:ph type="title" idx="4294967295"/>
          </p:nvPr>
        </p:nvSpPr>
        <p:spPr>
          <a:xfrm>
            <a:off x="1331119" y="1400175"/>
            <a:ext cx="952976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Stay Connected with DRAZ</a:t>
            </a:r>
          </a:p>
        </p:txBody>
      </p:sp>
      <p:sp>
        <p:nvSpPr>
          <p:cNvPr id="5" name="TextBox 4">
            <a:extLst>
              <a:ext uri="{FF2B5EF4-FFF2-40B4-BE49-F238E27FC236}">
                <a16:creationId xmlns:a16="http://schemas.microsoft.com/office/drawing/2014/main" id="{05E26427-3D15-0D2F-5378-595EE324AD9A}"/>
              </a:ext>
            </a:extLst>
          </p:cNvPr>
          <p:cNvSpPr txBox="1"/>
          <p:nvPr/>
        </p:nvSpPr>
        <p:spPr>
          <a:xfrm>
            <a:off x="2469454" y="2832089"/>
            <a:ext cx="9529762" cy="29528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hlinkClick r:id="rId3"/>
              </a:rPr>
              <a:t>https://disabilityrightsaz.org/</a:t>
            </a: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hlinkClick r:id="rId4"/>
              </a:rPr>
              <a:t>https://www.facebook.com/disabilityrightsaz/</a:t>
            </a: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hlinkClick r:id="rId5"/>
              </a:rPr>
              <a:t>https://www.instagram.com/disabilityrightsaz</a:t>
            </a: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hlinkClick r:id="rId6"/>
              </a:rPr>
              <a:t>https://www.youtube.com/channel/UCBAJ8Dn00GP_e-FC_9LwJ-g</a:t>
            </a: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Univers"/>
                <a:ea typeface="+mn-ea"/>
                <a:cs typeface="+mn-cs"/>
                <a:hlinkClick r:id="rId7"/>
              </a:rPr>
              <a:t>https://www.linkedin.com/company/arizona-center-for-disability-law</a:t>
            </a: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a:p>
            <a:pPr marL="0" marR="0" lvl="0" indent="0" algn="l" defTabSz="914400" rtl="0" eaLnBrk="1" fontAlgn="auto" latinLnBrk="0" hangingPunct="1">
              <a:lnSpc>
                <a:spcPct val="150000"/>
              </a:lnSpc>
              <a:spcBef>
                <a:spcPts val="0"/>
              </a:spcBef>
              <a:spcAft>
                <a:spcPts val="0"/>
              </a:spcAft>
              <a:buClrTx/>
              <a:buSzPct val="150000"/>
              <a:buFontTx/>
              <a:buNone/>
              <a:tabLst/>
              <a:defRPr/>
            </a:pPr>
            <a:endParaRPr kumimoji="0" lang="en-US" sz="1800" b="0" i="0" u="none" strike="noStrike" kern="1200" cap="none" spc="0" normalizeH="0" baseline="0" noProof="0" dirty="0">
              <a:ln>
                <a:noFill/>
              </a:ln>
              <a:solidFill>
                <a:prstClr val="black"/>
              </a:solidFill>
              <a:effectLst/>
              <a:uLnTx/>
              <a:uFillTx/>
              <a:latin typeface="Univers"/>
              <a:ea typeface="+mn-ea"/>
              <a:cs typeface="+mn-cs"/>
            </a:endParaRPr>
          </a:p>
        </p:txBody>
      </p:sp>
      <p:pic>
        <p:nvPicPr>
          <p:cNvPr id="3" name="Picture 4" descr="Computer Icon Images – Browse 128,743,425 Stock Photos, Vectors, and Video  | Adobe Stock">
            <a:extLst>
              <a:ext uri="{FF2B5EF4-FFF2-40B4-BE49-F238E27FC236}">
                <a16:creationId xmlns:a16="http://schemas.microsoft.com/office/drawing/2014/main" id="{139A5B86-8BA0-4491-0AFE-B941857C0FC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72550" y="2799384"/>
            <a:ext cx="596371" cy="4472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black background with white text&#10;&#10;AI-generated content may be incorrect.">
            <a:extLst>
              <a:ext uri="{FF2B5EF4-FFF2-40B4-BE49-F238E27FC236}">
                <a16:creationId xmlns:a16="http://schemas.microsoft.com/office/drawing/2014/main" id="{226403E5-C500-0BA0-791D-C8934304436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89971" y="4580408"/>
            <a:ext cx="965157" cy="215954"/>
          </a:xfrm>
          <a:prstGeom prst="rect">
            <a:avLst/>
          </a:prstGeom>
        </p:spPr>
      </p:pic>
      <p:pic>
        <p:nvPicPr>
          <p:cNvPr id="9" name="Picture 8" descr="A blue square with white letters&#10;&#10;AI-generated content may be incorrect.">
            <a:extLst>
              <a:ext uri="{FF2B5EF4-FFF2-40B4-BE49-F238E27FC236}">
                <a16:creationId xmlns:a16="http://schemas.microsoft.com/office/drawing/2014/main" id="{6161FCF0-81F6-CD3E-3A02-A1F7A9B0CAE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72549" y="5055472"/>
            <a:ext cx="402353" cy="402353"/>
          </a:xfrm>
          <a:prstGeom prst="rect">
            <a:avLst/>
          </a:prstGeom>
        </p:spPr>
      </p:pic>
      <p:pic>
        <p:nvPicPr>
          <p:cNvPr id="11" name="Picture 10" descr="A logo of a camera&#10;&#10;AI-generated content may be incorrect.">
            <a:extLst>
              <a:ext uri="{FF2B5EF4-FFF2-40B4-BE49-F238E27FC236}">
                <a16:creationId xmlns:a16="http://schemas.microsoft.com/office/drawing/2014/main" id="{C373E7F6-74C4-D985-BF87-A4013D323A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344744" y="3876430"/>
            <a:ext cx="410384" cy="410384"/>
          </a:xfrm>
          <a:prstGeom prst="rect">
            <a:avLst/>
          </a:prstGeom>
        </p:spPr>
      </p:pic>
      <p:pic>
        <p:nvPicPr>
          <p:cNvPr id="13" name="Picture 12" descr="A blue square with a white letter f&#10;&#10;AI-generated content may be incorrect.">
            <a:extLst>
              <a:ext uri="{FF2B5EF4-FFF2-40B4-BE49-F238E27FC236}">
                <a16:creationId xmlns:a16="http://schemas.microsoft.com/office/drawing/2014/main" id="{9B69B1CA-7E8E-83BC-B0D8-BE1552978BD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344744" y="3304898"/>
            <a:ext cx="405758" cy="405758"/>
          </a:xfrm>
          <a:prstGeom prst="rect">
            <a:avLst/>
          </a:prstGeom>
        </p:spPr>
      </p:pic>
    </p:spTree>
    <p:extLst>
      <p:ext uri="{BB962C8B-B14F-4D97-AF65-F5344CB8AC3E}">
        <p14:creationId xmlns:p14="http://schemas.microsoft.com/office/powerpoint/2010/main" val="71281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p:spPr>
        <p:txBody>
          <a:bodyPr spcFirstLastPara="1" wrap="square" lIns="121900" tIns="121900" rIns="121900" bIns="121900" anchor="b" anchorCtr="0">
            <a:noAutofit/>
          </a:bodyPr>
          <a:lstStyle/>
          <a:p>
            <a:pPr>
              <a:buSzPts val="990"/>
            </a:pPr>
            <a:r>
              <a:rPr lang="en" sz="3973" b="1">
                <a:solidFill>
                  <a:srgbClr val="00FFFF"/>
                </a:solidFill>
                <a:latin typeface="Verdana"/>
                <a:ea typeface="Verdana"/>
                <a:cs typeface="Verdana"/>
                <a:sym typeface="Verdana"/>
              </a:rPr>
              <a:t>The Role of Clean Elections in Arizona: Empowering Every Voter</a:t>
            </a:r>
            <a:endParaRPr sz="3973" b="1">
              <a:solidFill>
                <a:srgbClr val="00FFFF"/>
              </a:solidFill>
              <a:latin typeface="Verdana"/>
              <a:ea typeface="Verdana"/>
              <a:cs typeface="Verdana"/>
              <a:sym typeface="Verdana"/>
            </a:endParaRPr>
          </a:p>
          <a:p>
            <a:pPr>
              <a:buSzPts val="990"/>
            </a:pPr>
            <a:endParaRPr sz="3440" b="1">
              <a:solidFill>
                <a:srgbClr val="00FFFF"/>
              </a:solidFill>
              <a:latin typeface="Verdana"/>
              <a:ea typeface="Verdana"/>
              <a:cs typeface="Verdana"/>
              <a:sym typeface="Verdana"/>
            </a:endParaRPr>
          </a:p>
          <a:p>
            <a:pPr>
              <a:buSzPts val="990"/>
            </a:pPr>
            <a:endParaRPr sz="3440" b="1">
              <a:solidFill>
                <a:schemeClr val="lt1"/>
              </a:solidFill>
              <a:latin typeface="Verdana"/>
              <a:ea typeface="Verdana"/>
              <a:cs typeface="Verdana"/>
              <a:sym typeface="Verdana"/>
            </a:endParaRPr>
          </a:p>
        </p:txBody>
      </p:sp>
      <p:sp>
        <p:nvSpPr>
          <p:cNvPr id="55" name="Google Shape;55;p13"/>
          <p:cNvSpPr txBox="1">
            <a:spLocks noGrp="1"/>
          </p:cNvSpPr>
          <p:nvPr>
            <p:ph type="subTitle" idx="1"/>
          </p:nvPr>
        </p:nvSpPr>
        <p:spPr>
          <a:xfrm>
            <a:off x="415600" y="4423633"/>
            <a:ext cx="11360800" cy="1056800"/>
          </a:xfrm>
          <a:prstGeom prst="rect">
            <a:avLst/>
          </a:prstGeom>
        </p:spPr>
        <p:txBody>
          <a:bodyPr spcFirstLastPara="1" wrap="square" lIns="121900" tIns="121900" rIns="121900" bIns="121900" anchor="t" anchorCtr="0">
            <a:normAutofit/>
          </a:bodyPr>
          <a:lstStyle/>
          <a:p>
            <a:pPr marL="0" indent="0"/>
            <a:r>
              <a:rPr lang="en" sz="3200">
                <a:solidFill>
                  <a:srgbClr val="00FFFF"/>
                </a:solidFill>
                <a:latin typeface="Verdana"/>
                <a:ea typeface="Verdana"/>
                <a:cs typeface="Verdana"/>
                <a:sym typeface="Verdana"/>
              </a:rPr>
              <a:t>Presented by: </a:t>
            </a:r>
            <a:r>
              <a:rPr lang="en" sz="3200">
                <a:solidFill>
                  <a:srgbClr val="FFFF00"/>
                </a:solidFill>
                <a:latin typeface="Verdana"/>
                <a:ea typeface="Verdana"/>
                <a:cs typeface="Verdana"/>
                <a:sym typeface="Verdana"/>
              </a:rPr>
              <a:t>Avery Xola, MPA</a:t>
            </a:r>
            <a:endParaRPr sz="3200">
              <a:solidFill>
                <a:srgbClr val="FFFF00"/>
              </a:solidFill>
              <a:latin typeface="Verdana"/>
              <a:ea typeface="Verdana"/>
              <a:cs typeface="Verdana"/>
              <a:sym typeface="Verdana"/>
            </a:endParaRPr>
          </a:p>
        </p:txBody>
      </p:sp>
      <p:pic>
        <p:nvPicPr>
          <p:cNvPr id="56" name="Google Shape;56;p13" descr="The Arizona Citizens Clean Elections Commission Logo" title="CCEC_Logo_white (2).png"/>
          <p:cNvPicPr preferRelativeResize="0"/>
          <p:nvPr/>
        </p:nvPicPr>
        <p:blipFill>
          <a:blip r:embed="rId3">
            <a:alphaModFix/>
          </a:blip>
          <a:stretch>
            <a:fillRect/>
          </a:stretch>
        </p:blipFill>
        <p:spPr>
          <a:xfrm>
            <a:off x="9573091" y="5267858"/>
            <a:ext cx="2203300" cy="137083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0"/>
        <p:cNvGrpSpPr/>
        <p:nvPr/>
      </p:nvGrpSpPr>
      <p:grpSpPr>
        <a:xfrm>
          <a:off x="0" y="0"/>
          <a:ext cx="0" cy="0"/>
          <a:chOff x="0" y="0"/>
          <a:chExt cx="0" cy="0"/>
        </a:xfrm>
      </p:grpSpPr>
      <p:sp>
        <p:nvSpPr>
          <p:cNvPr id="61" name="Google Shape;61;p14"/>
          <p:cNvSpPr txBox="1"/>
          <p:nvPr/>
        </p:nvSpPr>
        <p:spPr>
          <a:xfrm>
            <a:off x="551000" y="401000"/>
            <a:ext cx="11524800" cy="61780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Why Clean Elections Cares About Voter Accessibility</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48722" defTabSz="1219170">
              <a:lnSpc>
                <a:spcPct val="150000"/>
              </a:lnSpc>
              <a:buClr>
                <a:srgbClr val="00FFFF"/>
              </a:buClr>
              <a:buSzPts val="1700"/>
              <a:buFont typeface="Verdana"/>
              <a:buChar char="●"/>
            </a:pPr>
            <a:r>
              <a:rPr lang="en" sz="2267" kern="0">
                <a:solidFill>
                  <a:srgbClr val="00FFFF"/>
                </a:solidFill>
                <a:latin typeface="Verdana"/>
                <a:ea typeface="Verdana"/>
                <a:cs typeface="Verdana"/>
                <a:sym typeface="Verdana"/>
              </a:rPr>
              <a:t>It’s about equity and democracy.</a:t>
            </a:r>
            <a:endParaRPr sz="2267" kern="0">
              <a:solidFill>
                <a:srgbClr val="00FFFF"/>
              </a:solidFill>
              <a:latin typeface="Verdana"/>
              <a:ea typeface="Verdana"/>
              <a:cs typeface="Verdana"/>
              <a:sym typeface="Verdana"/>
            </a:endParaRPr>
          </a:p>
          <a:p>
            <a:pPr marL="609585" indent="-448722" defTabSz="1219170">
              <a:lnSpc>
                <a:spcPct val="150000"/>
              </a:lnSpc>
              <a:buClr>
                <a:srgbClr val="00FFFF"/>
              </a:buClr>
              <a:buSzPts val="1700"/>
              <a:buFont typeface="Verdana"/>
              <a:buChar char="●"/>
            </a:pPr>
            <a:r>
              <a:rPr lang="en" sz="2267" kern="0">
                <a:solidFill>
                  <a:srgbClr val="00FFFF"/>
                </a:solidFill>
                <a:latin typeface="Verdana"/>
                <a:ea typeface="Verdana"/>
                <a:cs typeface="Verdana"/>
                <a:sym typeface="Verdana"/>
              </a:rPr>
              <a:t>People with disabilities make up a major part of Arizona’s voting community.</a:t>
            </a:r>
            <a:endParaRPr sz="2267" kern="0">
              <a:solidFill>
                <a:srgbClr val="00FFFF"/>
              </a:solidFill>
              <a:latin typeface="Verdana"/>
              <a:ea typeface="Verdana"/>
              <a:cs typeface="Verdana"/>
              <a:sym typeface="Verdana"/>
            </a:endParaRPr>
          </a:p>
          <a:p>
            <a:pPr marL="609585" indent="-448722" defTabSz="1219170">
              <a:lnSpc>
                <a:spcPct val="150000"/>
              </a:lnSpc>
              <a:buClr>
                <a:srgbClr val="00FFFF"/>
              </a:buClr>
              <a:buSzPts val="1700"/>
              <a:buFont typeface="Verdana"/>
              <a:buChar char="●"/>
            </a:pPr>
            <a:r>
              <a:rPr lang="en" sz="2267" kern="0">
                <a:solidFill>
                  <a:srgbClr val="00FFFF"/>
                </a:solidFill>
                <a:latin typeface="Verdana"/>
                <a:ea typeface="Verdana"/>
                <a:cs typeface="Verdana"/>
                <a:sym typeface="Verdana"/>
              </a:rPr>
              <a:t>Even though access has improved, disabled voters still vote at lower rates than non-disabled voters.</a:t>
            </a:r>
            <a:endParaRPr sz="2267" kern="0">
              <a:solidFill>
                <a:srgbClr val="00FFFF"/>
              </a:solidFill>
              <a:latin typeface="Verdana"/>
              <a:ea typeface="Verdana"/>
              <a:cs typeface="Verdana"/>
              <a:sym typeface="Verdana"/>
            </a:endParaRPr>
          </a:p>
          <a:p>
            <a:pPr marL="609585" indent="-448722" defTabSz="1219170">
              <a:lnSpc>
                <a:spcPct val="150000"/>
              </a:lnSpc>
              <a:buClr>
                <a:srgbClr val="00FFFF"/>
              </a:buClr>
              <a:buSzPts val="1700"/>
              <a:buFont typeface="Verdana"/>
              <a:buChar char="●"/>
            </a:pPr>
            <a:r>
              <a:rPr lang="en" sz="2267" kern="0">
                <a:solidFill>
                  <a:srgbClr val="00FFFF"/>
                </a:solidFill>
                <a:latin typeface="Verdana"/>
                <a:ea typeface="Verdana"/>
                <a:cs typeface="Verdana"/>
                <a:sym typeface="Verdana"/>
              </a:rPr>
              <a:t>These barriers are real, but they can be fixed.</a:t>
            </a:r>
            <a:endParaRPr sz="2267" kern="0">
              <a:solidFill>
                <a:srgbClr val="00FFFF"/>
              </a:solidFill>
              <a:latin typeface="Verdana"/>
              <a:ea typeface="Verdana"/>
              <a:cs typeface="Verdana"/>
              <a:sym typeface="Verdana"/>
            </a:endParaRPr>
          </a:p>
          <a:p>
            <a:pPr marL="609585" indent="-448722" defTabSz="1219170">
              <a:lnSpc>
                <a:spcPct val="150000"/>
              </a:lnSpc>
              <a:buClr>
                <a:srgbClr val="00FFFF"/>
              </a:buClr>
              <a:buSzPts val="1700"/>
              <a:buFont typeface="Verdana"/>
              <a:buChar char="●"/>
            </a:pPr>
            <a:r>
              <a:rPr lang="en" sz="2267" kern="0">
                <a:solidFill>
                  <a:srgbClr val="00FFFF"/>
                </a:solidFill>
                <a:latin typeface="Verdana"/>
                <a:ea typeface="Verdana"/>
                <a:cs typeface="Verdana"/>
                <a:sym typeface="Verdana"/>
              </a:rPr>
              <a:t>Making voting accessible helps voters trust the election process.</a:t>
            </a:r>
            <a:endParaRPr sz="2267" kern="0">
              <a:solidFill>
                <a:srgbClr val="00FFFF"/>
              </a:solidFill>
              <a:latin typeface="Verdana"/>
              <a:ea typeface="Verdana"/>
              <a:cs typeface="Verdana"/>
              <a:sym typeface="Verdana"/>
            </a:endParaRPr>
          </a:p>
          <a:p>
            <a:pPr marL="609585" indent="-448722" defTabSz="1219170">
              <a:lnSpc>
                <a:spcPct val="150000"/>
              </a:lnSpc>
              <a:buClr>
                <a:srgbClr val="00FFFF"/>
              </a:buClr>
              <a:buSzPts val="1700"/>
              <a:buFont typeface="Verdana"/>
              <a:buChar char="●"/>
            </a:pPr>
            <a:r>
              <a:rPr lang="en" sz="2267" kern="0">
                <a:solidFill>
                  <a:srgbClr val="00FFFF"/>
                </a:solidFill>
                <a:latin typeface="Verdana"/>
                <a:ea typeface="Verdana"/>
                <a:cs typeface="Verdana"/>
                <a:sym typeface="Verdana"/>
              </a:rPr>
              <a:t>Clean Elections has a responsibility to support voters and follow the law.</a:t>
            </a:r>
            <a:endParaRPr sz="2267" kern="0">
              <a:solidFill>
                <a:srgbClr val="00FFFF"/>
              </a:solidFill>
              <a:latin typeface="Verdana"/>
              <a:ea typeface="Verdana"/>
              <a:cs typeface="Verdana"/>
              <a:sym typeface="Verdana"/>
            </a:endParaRPr>
          </a:p>
          <a:p>
            <a:pPr defTabSz="1219170">
              <a:buClr>
                <a:srgbClr val="000000"/>
              </a:buClr>
            </a:pPr>
            <a:endParaRPr sz="2667" kern="0">
              <a:solidFill>
                <a:srgbClr val="00FFFF"/>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5"/>
        <p:cNvGrpSpPr/>
        <p:nvPr/>
      </p:nvGrpSpPr>
      <p:grpSpPr>
        <a:xfrm>
          <a:off x="0" y="0"/>
          <a:ext cx="0" cy="0"/>
          <a:chOff x="0" y="0"/>
          <a:chExt cx="0" cy="0"/>
        </a:xfrm>
      </p:grpSpPr>
      <p:sp>
        <p:nvSpPr>
          <p:cNvPr id="66" name="Google Shape;66;p15"/>
          <p:cNvSpPr txBox="1"/>
          <p:nvPr/>
        </p:nvSpPr>
        <p:spPr>
          <a:xfrm>
            <a:off x="551000" y="209300"/>
            <a:ext cx="11090000" cy="5946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Key Data &amp; Statistics from 2024</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267" kern="0">
                <a:solidFill>
                  <a:srgbClr val="00FFFF"/>
                </a:solidFill>
                <a:latin typeface="Verdana"/>
                <a:ea typeface="Verdana"/>
                <a:cs typeface="Verdana"/>
                <a:sym typeface="Verdana"/>
              </a:rPr>
              <a:t>•</a:t>
            </a:r>
            <a:r>
              <a:rPr lang="en" sz="2133" kern="0">
                <a:solidFill>
                  <a:srgbClr val="00FFFF"/>
                </a:solidFill>
                <a:latin typeface="Verdana"/>
                <a:ea typeface="Verdana"/>
                <a:cs typeface="Verdana"/>
                <a:sym typeface="Verdana"/>
              </a:rPr>
              <a:t> About </a:t>
            </a:r>
            <a:r>
              <a:rPr lang="en" sz="2133" kern="0">
                <a:solidFill>
                  <a:srgbClr val="FFFF00"/>
                </a:solidFill>
                <a:latin typeface="Verdana"/>
                <a:ea typeface="Verdana"/>
                <a:cs typeface="Verdana"/>
                <a:sym typeface="Verdana"/>
              </a:rPr>
              <a:t>14 out of every 100</a:t>
            </a:r>
            <a:r>
              <a:rPr lang="en" sz="2133" kern="0">
                <a:solidFill>
                  <a:srgbClr val="00FFFF"/>
                </a:solidFill>
                <a:latin typeface="Verdana"/>
                <a:ea typeface="Verdana"/>
                <a:cs typeface="Verdana"/>
                <a:sym typeface="Verdana"/>
              </a:rPr>
              <a:t> of people in the United States have a disability.</a:t>
            </a:r>
            <a:endParaRPr sz="2133"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133" kern="0">
                <a:solidFill>
                  <a:srgbClr val="00FFFF"/>
                </a:solidFill>
                <a:latin typeface="Verdana"/>
                <a:ea typeface="Verdana"/>
                <a:cs typeface="Verdana"/>
                <a:sym typeface="Verdana"/>
              </a:rPr>
              <a:t>• In Arizona, about </a:t>
            </a:r>
            <a:r>
              <a:rPr lang="en" sz="2133" kern="0">
                <a:solidFill>
                  <a:srgbClr val="FFFF00"/>
                </a:solidFill>
                <a:latin typeface="Verdana"/>
                <a:ea typeface="Verdana"/>
                <a:cs typeface="Verdana"/>
                <a:sym typeface="Verdana"/>
              </a:rPr>
              <a:t>14 out of every 100</a:t>
            </a:r>
            <a:r>
              <a:rPr lang="en" sz="2133" kern="0">
                <a:solidFill>
                  <a:srgbClr val="00FFFF"/>
                </a:solidFill>
                <a:latin typeface="Verdana"/>
                <a:ea typeface="Verdana"/>
                <a:cs typeface="Verdana"/>
                <a:sym typeface="Verdana"/>
              </a:rPr>
              <a:t> of people have a disability. That is more than 1 million Arizonans.</a:t>
            </a:r>
            <a:endParaRPr sz="2133"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133" kern="0">
                <a:solidFill>
                  <a:srgbClr val="00FFFF"/>
                </a:solidFill>
                <a:latin typeface="Verdana"/>
                <a:ea typeface="Verdana"/>
                <a:cs typeface="Verdana"/>
                <a:sym typeface="Verdana"/>
              </a:rPr>
              <a:t>• In Maricopa County, about </a:t>
            </a:r>
            <a:r>
              <a:rPr lang="en" sz="2133" kern="0">
                <a:solidFill>
                  <a:srgbClr val="FFFF00"/>
                </a:solidFill>
                <a:latin typeface="Verdana"/>
                <a:ea typeface="Verdana"/>
                <a:cs typeface="Verdana"/>
                <a:sym typeface="Verdana"/>
              </a:rPr>
              <a:t>9 out of every 100</a:t>
            </a:r>
            <a:r>
              <a:rPr lang="en" sz="2133" kern="0">
                <a:solidFill>
                  <a:srgbClr val="00FFFF"/>
                </a:solidFill>
                <a:latin typeface="Verdana"/>
                <a:ea typeface="Verdana"/>
                <a:cs typeface="Verdana"/>
                <a:sym typeface="Verdana"/>
              </a:rPr>
              <a:t> of residents under age 65 have a disability.</a:t>
            </a:r>
            <a:endParaRPr sz="2133"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133" kern="0">
                <a:solidFill>
                  <a:srgbClr val="00FFFF"/>
                </a:solidFill>
                <a:latin typeface="Verdana"/>
                <a:ea typeface="Verdana"/>
                <a:cs typeface="Verdana"/>
                <a:sym typeface="Verdana"/>
              </a:rPr>
              <a:t>• In Pima County, about </a:t>
            </a:r>
            <a:r>
              <a:rPr lang="en" sz="2133" kern="0">
                <a:solidFill>
                  <a:srgbClr val="FFFF00"/>
                </a:solidFill>
                <a:latin typeface="Verdana"/>
                <a:ea typeface="Verdana"/>
                <a:cs typeface="Verdana"/>
                <a:sym typeface="Verdana"/>
              </a:rPr>
              <a:t>11 out of every 100</a:t>
            </a:r>
            <a:r>
              <a:rPr lang="en" sz="2133" kern="0">
                <a:solidFill>
                  <a:srgbClr val="00FFFF"/>
                </a:solidFill>
                <a:latin typeface="Verdana"/>
                <a:ea typeface="Verdana"/>
                <a:cs typeface="Verdana"/>
                <a:sym typeface="Verdana"/>
              </a:rPr>
              <a:t> of residents under age 65 have a disability.</a:t>
            </a:r>
            <a:endParaRPr sz="2133" kern="0">
              <a:solidFill>
                <a:srgbClr val="00FFFF"/>
              </a:solidFill>
              <a:latin typeface="Verdana"/>
              <a:ea typeface="Verdana"/>
              <a:cs typeface="Verdana"/>
              <a:sym typeface="Verdana"/>
            </a:endParaRPr>
          </a:p>
          <a:p>
            <a:pPr defTabSz="1219170">
              <a:lnSpc>
                <a:spcPct val="115000"/>
              </a:lnSpc>
              <a:spcBef>
                <a:spcPts val="1600"/>
              </a:spcBef>
              <a:buClr>
                <a:srgbClr val="000000"/>
              </a:buClr>
              <a:buSzPts val="1100"/>
            </a:pPr>
            <a:r>
              <a:rPr lang="en" sz="2133" kern="0">
                <a:solidFill>
                  <a:srgbClr val="00FFFF"/>
                </a:solidFill>
                <a:latin typeface="Verdana"/>
                <a:ea typeface="Verdana"/>
                <a:cs typeface="Verdana"/>
                <a:sym typeface="Verdana"/>
              </a:rPr>
              <a:t>These numbers show why accessible voter education, clear election information, and voting options that work for different needs are important across Arizona.</a:t>
            </a:r>
            <a:endParaRPr sz="2133" kern="0">
              <a:solidFill>
                <a:srgbClr val="00FFFF"/>
              </a:solidFill>
              <a:latin typeface="Verdana"/>
              <a:ea typeface="Verdana"/>
              <a:cs typeface="Verdana"/>
              <a:sym typeface="Verdana"/>
            </a:endParaRPr>
          </a:p>
          <a:p>
            <a:pPr marL="1219170" defTabSz="1219170">
              <a:spcBef>
                <a:spcPts val="1600"/>
              </a:spcBef>
              <a:buClr>
                <a:srgbClr val="000000"/>
              </a:buClr>
            </a:pPr>
            <a:endParaRPr sz="2667" kern="0">
              <a:solidFill>
                <a:srgbClr val="00FFFF"/>
              </a:solidFill>
              <a:latin typeface="Verdana"/>
              <a:ea typeface="Verdana"/>
              <a:cs typeface="Verdana"/>
              <a:sym typeface="Verdana"/>
            </a:endParaRPr>
          </a:p>
        </p:txBody>
      </p:sp>
      <p:sp>
        <p:nvSpPr>
          <p:cNvPr id="67" name="Google Shape;67;p15"/>
          <p:cNvSpPr txBox="1"/>
          <p:nvPr/>
        </p:nvSpPr>
        <p:spPr>
          <a:xfrm>
            <a:off x="657000" y="6283201"/>
            <a:ext cx="10878000" cy="574412"/>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2133" kern="0">
                <a:solidFill>
                  <a:srgbClr val="FFFFFF"/>
                </a:solidFill>
                <a:latin typeface="Verdana"/>
                <a:ea typeface="Verdana"/>
                <a:cs typeface="Verdana"/>
                <a:sym typeface="Verdana"/>
              </a:rPr>
              <a:t>Source: DisabilityStatistics.org and U.S. Census Bureau QuickFacts</a:t>
            </a:r>
            <a:endParaRPr sz="2133" kern="0">
              <a:solidFill>
                <a:srgbClr val="FFFFFF"/>
              </a:solidFill>
              <a:latin typeface="Verdana"/>
              <a:ea typeface="Verdana"/>
              <a:cs typeface="Verdana"/>
              <a:sym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71"/>
        <p:cNvGrpSpPr/>
        <p:nvPr/>
      </p:nvGrpSpPr>
      <p:grpSpPr>
        <a:xfrm>
          <a:off x="0" y="0"/>
          <a:ext cx="0" cy="0"/>
          <a:chOff x="0" y="0"/>
          <a:chExt cx="0" cy="0"/>
        </a:xfrm>
      </p:grpSpPr>
      <p:sp>
        <p:nvSpPr>
          <p:cNvPr id="72" name="Google Shape;72;p16"/>
          <p:cNvSpPr txBox="1"/>
          <p:nvPr/>
        </p:nvSpPr>
        <p:spPr>
          <a:xfrm>
            <a:off x="551000" y="401000"/>
            <a:ext cx="11090000" cy="56272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00FFFF"/>
                </a:solidFill>
                <a:latin typeface="Verdana"/>
                <a:ea typeface="Verdana"/>
                <a:cs typeface="Verdana"/>
                <a:sym typeface="Verdana"/>
              </a:rPr>
              <a:t>What if every disabled voter in Maricopa or Pima County turned out?</a:t>
            </a:r>
            <a:endParaRPr sz="3200" b="1" kern="0">
              <a:solidFill>
                <a:srgbClr val="00FFFF"/>
              </a:solidFill>
              <a:latin typeface="Verdana"/>
              <a:ea typeface="Verdana"/>
              <a:cs typeface="Verdana"/>
              <a:sym typeface="Verdana"/>
            </a:endParaRPr>
          </a:p>
          <a:p>
            <a:pPr defTabSz="1219170">
              <a:buClr>
                <a:srgbClr val="000000"/>
              </a:buClr>
            </a:pPr>
            <a:endParaRPr sz="2667" b="1"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FFFFFF"/>
                </a:solidFill>
                <a:latin typeface="Verdana"/>
                <a:ea typeface="Verdana"/>
                <a:cs typeface="Verdana"/>
                <a:sym typeface="Verdana"/>
              </a:rPr>
              <a:t>10.5%</a:t>
            </a:r>
            <a:r>
              <a:rPr lang="en" sz="2667" kern="0">
                <a:solidFill>
                  <a:srgbClr val="00FFFF"/>
                </a:solidFill>
                <a:latin typeface="Verdana"/>
                <a:ea typeface="Verdana"/>
                <a:cs typeface="Verdana"/>
                <a:sym typeface="Verdana"/>
              </a:rPr>
              <a:t> of </a:t>
            </a:r>
            <a:r>
              <a:rPr lang="en" sz="2667" kern="0">
                <a:solidFill>
                  <a:srgbClr val="FFFF00"/>
                </a:solidFill>
                <a:latin typeface="Verdana"/>
                <a:ea typeface="Verdana"/>
                <a:cs typeface="Verdana"/>
                <a:sym typeface="Verdana"/>
              </a:rPr>
              <a:t>Pima County</a:t>
            </a:r>
            <a:r>
              <a:rPr lang="en" sz="2667" kern="0">
                <a:solidFill>
                  <a:srgbClr val="00FFFF"/>
                </a:solidFill>
                <a:latin typeface="Verdana"/>
                <a:ea typeface="Verdana"/>
                <a:cs typeface="Verdana"/>
                <a:sym typeface="Verdana"/>
              </a:rPr>
              <a:t> residents (about </a:t>
            </a:r>
            <a:r>
              <a:rPr lang="en" sz="2667" kern="0">
                <a:solidFill>
                  <a:srgbClr val="FFFFFF"/>
                </a:solidFill>
                <a:latin typeface="Verdana"/>
                <a:ea typeface="Verdana"/>
                <a:cs typeface="Verdana"/>
                <a:sym typeface="Verdana"/>
              </a:rPr>
              <a:t>155,000</a:t>
            </a:r>
            <a:r>
              <a:rPr lang="en" sz="2667" kern="0">
                <a:solidFill>
                  <a:srgbClr val="00FFFF"/>
                </a:solidFill>
                <a:latin typeface="Verdana"/>
                <a:ea typeface="Verdana"/>
                <a:cs typeface="Verdana"/>
                <a:sym typeface="Verdana"/>
              </a:rPr>
              <a:t> people) have a disability; roughly </a:t>
            </a:r>
            <a:r>
              <a:rPr lang="en" sz="2667" kern="0">
                <a:solidFill>
                  <a:srgbClr val="FFFFFF"/>
                </a:solidFill>
                <a:latin typeface="Verdana"/>
                <a:ea typeface="Verdana"/>
                <a:cs typeface="Verdana"/>
                <a:sym typeface="Verdana"/>
              </a:rPr>
              <a:t>110,000</a:t>
            </a:r>
            <a:r>
              <a:rPr lang="en" sz="2667" kern="0">
                <a:solidFill>
                  <a:srgbClr val="00FFFF"/>
                </a:solidFill>
                <a:latin typeface="Verdana"/>
                <a:ea typeface="Verdana"/>
                <a:cs typeface="Verdana"/>
                <a:sym typeface="Verdana"/>
              </a:rPr>
              <a:t> are of voting age.</a:t>
            </a:r>
            <a:endParaRPr sz="2667"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00FFFF"/>
                </a:solidFill>
                <a:latin typeface="Verdana"/>
                <a:ea typeface="Verdana"/>
                <a:cs typeface="Verdana"/>
                <a:sym typeface="Verdana"/>
              </a:rPr>
              <a:t>In </a:t>
            </a:r>
            <a:r>
              <a:rPr lang="en" sz="2667" kern="0">
                <a:solidFill>
                  <a:srgbClr val="FFFF00"/>
                </a:solidFill>
                <a:latin typeface="Verdana"/>
                <a:ea typeface="Verdana"/>
                <a:cs typeface="Verdana"/>
                <a:sym typeface="Verdana"/>
              </a:rPr>
              <a:t>Maricopa County</a:t>
            </a:r>
            <a:r>
              <a:rPr lang="en" sz="2667" kern="0">
                <a:solidFill>
                  <a:srgbClr val="00FFFF"/>
                </a:solidFill>
                <a:latin typeface="Verdana"/>
                <a:ea typeface="Verdana"/>
                <a:cs typeface="Verdana"/>
                <a:sym typeface="Verdana"/>
              </a:rPr>
              <a:t>, about </a:t>
            </a:r>
            <a:r>
              <a:rPr lang="en" sz="2667" kern="0">
                <a:solidFill>
                  <a:srgbClr val="FFFFFF"/>
                </a:solidFill>
                <a:latin typeface="Verdana"/>
                <a:ea typeface="Verdana"/>
                <a:cs typeface="Verdana"/>
                <a:sym typeface="Verdana"/>
              </a:rPr>
              <a:t>8.6%</a:t>
            </a:r>
            <a:r>
              <a:rPr lang="en" sz="2667" kern="0">
                <a:solidFill>
                  <a:srgbClr val="00FFFF"/>
                </a:solidFill>
                <a:latin typeface="Verdana"/>
                <a:ea typeface="Verdana"/>
                <a:cs typeface="Verdana"/>
                <a:sym typeface="Verdana"/>
              </a:rPr>
              <a:t> of residents under age 65 have a disability. That is about </a:t>
            </a:r>
            <a:r>
              <a:rPr lang="en" sz="2667" kern="0">
                <a:solidFill>
                  <a:srgbClr val="FFFFFF"/>
                </a:solidFill>
                <a:latin typeface="Verdana"/>
                <a:ea typeface="Verdana"/>
                <a:cs typeface="Verdana"/>
                <a:sym typeface="Verdana"/>
              </a:rPr>
              <a:t>334,000</a:t>
            </a:r>
            <a:r>
              <a:rPr lang="en" sz="2667" kern="0">
                <a:solidFill>
                  <a:srgbClr val="00FFFF"/>
                </a:solidFill>
                <a:latin typeface="Verdana"/>
                <a:ea typeface="Verdana"/>
                <a:cs typeface="Verdana"/>
                <a:sym typeface="Verdana"/>
              </a:rPr>
              <a:t> people, including roughly </a:t>
            </a:r>
            <a:r>
              <a:rPr lang="en" sz="2667" kern="0">
                <a:solidFill>
                  <a:srgbClr val="FFFFFF"/>
                </a:solidFill>
                <a:latin typeface="Verdana"/>
                <a:ea typeface="Verdana"/>
                <a:cs typeface="Verdana"/>
                <a:sym typeface="Verdana"/>
              </a:rPr>
              <a:t>247,000</a:t>
            </a:r>
            <a:r>
              <a:rPr lang="en" sz="2667" kern="0">
                <a:solidFill>
                  <a:srgbClr val="00FFFF"/>
                </a:solidFill>
                <a:latin typeface="Verdana"/>
                <a:ea typeface="Verdana"/>
                <a:cs typeface="Verdana"/>
                <a:sym typeface="Verdana"/>
              </a:rPr>
              <a:t> voting-age adults.</a:t>
            </a:r>
            <a:endParaRPr sz="2667" kern="0">
              <a:solidFill>
                <a:srgbClr val="00FFFF"/>
              </a:solidFill>
              <a:latin typeface="Verdana"/>
              <a:ea typeface="Verdana"/>
              <a:cs typeface="Verdana"/>
              <a:sym typeface="Verdana"/>
            </a:endParaRPr>
          </a:p>
          <a:p>
            <a:pPr marL="609585" indent="-474121" defTabSz="1219170">
              <a:lnSpc>
                <a:spcPct val="150000"/>
              </a:lnSpc>
              <a:buClr>
                <a:srgbClr val="00FFFF"/>
              </a:buClr>
              <a:buSzPts val="2000"/>
              <a:buFont typeface="Verdana"/>
              <a:buChar char="●"/>
            </a:pPr>
            <a:r>
              <a:rPr lang="en" sz="2667" kern="0">
                <a:solidFill>
                  <a:srgbClr val="00FFFF"/>
                </a:solidFill>
                <a:latin typeface="Verdana"/>
                <a:ea typeface="Verdana"/>
                <a:cs typeface="Verdana"/>
                <a:sym typeface="Verdana"/>
              </a:rPr>
              <a:t>That’s enough voters to shape any local election.</a:t>
            </a:r>
            <a:endParaRPr sz="2667" kern="0">
              <a:solidFill>
                <a:srgbClr val="00FFFF"/>
              </a:solidFill>
              <a:latin typeface="Verdana"/>
              <a:ea typeface="Verdana"/>
              <a:cs typeface="Verdana"/>
              <a:sym typeface="Verdana"/>
            </a:endParaRPr>
          </a:p>
          <a:p>
            <a:pPr marL="609585" defTabSz="1219170">
              <a:buClr>
                <a:srgbClr val="000000"/>
              </a:buClr>
            </a:pPr>
            <a:endParaRPr sz="2667" kern="0">
              <a:solidFill>
                <a:srgbClr val="00FFFF"/>
              </a:solidFill>
              <a:latin typeface="Verdana"/>
              <a:ea typeface="Verdana"/>
              <a:cs typeface="Verdana"/>
              <a:sym typeface="Verdana"/>
            </a:endParaRPr>
          </a:p>
        </p:txBody>
      </p:sp>
      <p:sp>
        <p:nvSpPr>
          <p:cNvPr id="73" name="Google Shape;73;p16"/>
          <p:cNvSpPr txBox="1"/>
          <p:nvPr/>
        </p:nvSpPr>
        <p:spPr>
          <a:xfrm>
            <a:off x="763133" y="6028201"/>
            <a:ext cx="10748800" cy="57441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2133" kern="0">
                <a:solidFill>
                  <a:srgbClr val="FFFFFF"/>
                </a:solidFill>
                <a:latin typeface="Verdana"/>
                <a:ea typeface="Verdana"/>
                <a:cs typeface="Verdana"/>
                <a:sym typeface="Verdana"/>
              </a:rPr>
              <a:t>Source: </a:t>
            </a:r>
            <a:r>
              <a:rPr lang="en" sz="2133" u="sng" kern="0">
                <a:solidFill>
                  <a:srgbClr val="0097A7"/>
                </a:solidFill>
                <a:latin typeface="Verdana"/>
                <a:ea typeface="Verdana"/>
                <a:cs typeface="Verdana"/>
                <a:sym typeface="Verdana"/>
                <a:hlinkClick r:id="rId3"/>
              </a:rPr>
              <a:t>Disabilitystatistics.org</a:t>
            </a:r>
            <a:r>
              <a:rPr lang="en" sz="2133" kern="0">
                <a:solidFill>
                  <a:srgbClr val="FFFFFF"/>
                </a:solidFill>
                <a:latin typeface="Verdana"/>
                <a:ea typeface="Verdana"/>
                <a:cs typeface="Verdana"/>
                <a:sym typeface="Verdana"/>
              </a:rPr>
              <a:t> and U.S. Census Bureau QuickFacts</a:t>
            </a:r>
            <a:endParaRPr sz="2133" kern="0">
              <a:solidFill>
                <a:srgbClr val="FFFFFF"/>
              </a:solidFill>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557292e-e96c-4e83-bda5-b35627f6a683" xsi:nil="true"/>
    <lcf76f155ced4ddcb4097134ff3c332f xmlns="248bca1f-5568-4736-b474-9a3cdb8e519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89B966E61A1D4A9D9593240CC5D695" ma:contentTypeVersion="11" ma:contentTypeDescription="Create a new document." ma:contentTypeScope="" ma:versionID="874b7ea40cf15885e34d003da217786d">
  <xsd:schema xmlns:xsd="http://www.w3.org/2001/XMLSchema" xmlns:xs="http://www.w3.org/2001/XMLSchema" xmlns:p="http://schemas.microsoft.com/office/2006/metadata/properties" xmlns:ns2="248bca1f-5568-4736-b474-9a3cdb8e519f" xmlns:ns3="a557292e-e96c-4e83-bda5-b35627f6a683" targetNamespace="http://schemas.microsoft.com/office/2006/metadata/properties" ma:root="true" ma:fieldsID="f1677164901b8c92f4e82dc7101951db" ns2:_="" ns3:_="">
    <xsd:import namespace="248bca1f-5568-4736-b474-9a3cdb8e519f"/>
    <xsd:import namespace="a557292e-e96c-4e83-bda5-b35627f6a68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8bca1f-5568-4736-b474-9a3cdb8e51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445ef64-b76e-4289-a15f-4f984671d75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557292e-e96c-4e83-bda5-b35627f6a68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88a2fbf-37a0-4784-afb6-3a12ccec114d}" ma:internalName="TaxCatchAll" ma:showField="CatchAllData" ma:web="a557292e-e96c-4e83-bda5-b35627f6a6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D26325-2D8F-44CB-B9DB-D4EB33FBEC8B}">
  <ds:schemaRefs>
    <ds:schemaRef ds:uri="http://schemas.microsoft.com/office/2006/metadata/properties"/>
    <ds:schemaRef ds:uri="http://schemas.microsoft.com/office/infopath/2007/PartnerControls"/>
    <ds:schemaRef ds:uri="a557292e-e96c-4e83-bda5-b35627f6a683"/>
    <ds:schemaRef ds:uri="248bca1f-5568-4736-b474-9a3cdb8e519f"/>
  </ds:schemaRefs>
</ds:datastoreItem>
</file>

<file path=customXml/itemProps2.xml><?xml version="1.0" encoding="utf-8"?>
<ds:datastoreItem xmlns:ds="http://schemas.openxmlformats.org/officeDocument/2006/customXml" ds:itemID="{352B1B0C-309F-4AFB-BB97-CBA0391563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8bca1f-5568-4736-b474-9a3cdb8e519f"/>
    <ds:schemaRef ds:uri="a557292e-e96c-4e83-bda5-b35627f6a6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8302FA-288F-424F-B3D5-AEA4AEE107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1390</TotalTime>
  <Words>3826</Words>
  <Application>Microsoft Office PowerPoint</Application>
  <PresentationFormat>Widescreen</PresentationFormat>
  <Paragraphs>476</Paragraphs>
  <Slides>53</Slides>
  <Notes>32</Notes>
  <HiddenSlides>1</HiddenSlides>
  <MMClips>0</MMClips>
  <ScaleCrop>false</ScaleCrop>
  <HeadingPairs>
    <vt:vector size="4" baseType="variant">
      <vt:variant>
        <vt:lpstr>Theme</vt:lpstr>
      </vt:variant>
      <vt:variant>
        <vt:i4>2</vt:i4>
      </vt:variant>
      <vt:variant>
        <vt:lpstr>Slide Titles</vt:lpstr>
      </vt:variant>
      <vt:variant>
        <vt:i4>53</vt:i4>
      </vt:variant>
    </vt:vector>
  </HeadingPairs>
  <TitlesOfParts>
    <vt:vector size="55" baseType="lpstr">
      <vt:lpstr>Office Theme</vt:lpstr>
      <vt:lpstr>Simple Light</vt:lpstr>
      <vt:lpstr>PowerPoint Presentation</vt:lpstr>
      <vt:lpstr>Opening Remarks and Welcome</vt:lpstr>
      <vt:lpstr>Housekeeping Rules</vt:lpstr>
      <vt:lpstr>Brave Space Agreements </vt:lpstr>
      <vt:lpstr>Session 1: The Role of Clean Elections in Arizona: Empowering Every Voter</vt:lpstr>
      <vt:lpstr>The Role of Clean Elections in Arizona: Empowering Every Voter  </vt:lpstr>
      <vt:lpstr>PowerPoint Presentation</vt:lpstr>
      <vt:lpstr>PowerPoint Presentation</vt:lpstr>
      <vt:lpstr>PowerPoint Presentation</vt:lpstr>
      <vt:lpstr>PowerPoint Presentation</vt:lpstr>
      <vt:lpstr>PowerPoint Presentation</vt:lpstr>
      <vt:lpstr>Created by Arizona voters in 1998 to make elections fair, transparent, and accessible. Run by a nonpartisan, five-member commission and not politicians.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2: Curbside Voting, Special Elections Boards, and Other Protections for Voters with Disabilities: A Roundtable Discussion</vt:lpstr>
      <vt:lpstr>15 Minute Break   Visit Resource Tables and  Try Accessible Voting Machines</vt:lpstr>
      <vt:lpstr>Get Out The Vote, Arizona!: Real Stories from Real Voters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Hour Lunch Break   Visit Resource Tables and  Try Accessible Voting Machines</vt:lpstr>
      <vt:lpstr>Keynote Session:  Protecting Our Right To Vote  By Mail </vt:lpstr>
      <vt:lpstr>15 Minute Break   Visit Resource Tables and  Try Accessible Voting Machines</vt:lpstr>
      <vt:lpstr>Session 5: Understanding Your Ballot: An Overview of Arizona’s 2026 Initiatives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Closing Remarks </vt:lpstr>
      <vt:lpstr>Stay Connected with DRAZ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Lopez</dc:creator>
  <cp:lastModifiedBy>Jessie Barbosa</cp:lastModifiedBy>
  <cp:revision>50</cp:revision>
  <dcterms:created xsi:type="dcterms:W3CDTF">2026-08-26T20:15:49Z</dcterms:created>
  <dcterms:modified xsi:type="dcterms:W3CDTF">2026-09-10T17:56:39Z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0x0101004B89B966E61A1D4A9D9593240CC5D695</vt:lpwstr>
  </property>
</Properties>
</file>